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76"/>
  </p:notesMasterIdLst>
  <p:handoutMasterIdLst>
    <p:handoutMasterId r:id="rId77"/>
  </p:handoutMasterIdLst>
  <p:sldIdLst>
    <p:sldId id="258" r:id="rId2"/>
    <p:sldId id="261" r:id="rId3"/>
    <p:sldId id="259" r:id="rId4"/>
    <p:sldId id="262" r:id="rId5"/>
    <p:sldId id="263" r:id="rId6"/>
    <p:sldId id="264" r:id="rId7"/>
    <p:sldId id="269" r:id="rId8"/>
    <p:sldId id="265" r:id="rId9"/>
    <p:sldId id="266" r:id="rId10"/>
    <p:sldId id="267" r:id="rId11"/>
    <p:sldId id="268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292" r:id="rId23"/>
    <p:sldId id="291" r:id="rId24"/>
    <p:sldId id="293" r:id="rId25"/>
    <p:sldId id="294" r:id="rId26"/>
    <p:sldId id="282" r:id="rId27"/>
    <p:sldId id="283" r:id="rId28"/>
    <p:sldId id="287" r:id="rId29"/>
    <p:sldId id="288" r:id="rId30"/>
    <p:sldId id="289" r:id="rId31"/>
    <p:sldId id="290" r:id="rId32"/>
    <p:sldId id="297" r:id="rId33"/>
    <p:sldId id="284" r:id="rId34"/>
    <p:sldId id="295" r:id="rId35"/>
    <p:sldId id="285" r:id="rId36"/>
    <p:sldId id="286" r:id="rId37"/>
    <p:sldId id="296" r:id="rId38"/>
    <p:sldId id="299" r:id="rId39"/>
    <p:sldId id="298" r:id="rId40"/>
    <p:sldId id="300" r:id="rId41"/>
    <p:sldId id="301" r:id="rId42"/>
    <p:sldId id="302" r:id="rId43"/>
    <p:sldId id="304" r:id="rId44"/>
    <p:sldId id="303" r:id="rId45"/>
    <p:sldId id="305" r:id="rId46"/>
    <p:sldId id="306" r:id="rId47"/>
    <p:sldId id="307" r:id="rId48"/>
    <p:sldId id="335" r:id="rId49"/>
    <p:sldId id="308" r:id="rId50"/>
    <p:sldId id="309" r:id="rId51"/>
    <p:sldId id="311" r:id="rId52"/>
    <p:sldId id="310" r:id="rId53"/>
    <p:sldId id="312" r:id="rId54"/>
    <p:sldId id="313" r:id="rId55"/>
    <p:sldId id="315" r:id="rId56"/>
    <p:sldId id="314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9" r:id="rId70"/>
    <p:sldId id="328" r:id="rId71"/>
    <p:sldId id="330" r:id="rId72"/>
    <p:sldId id="331" r:id="rId73"/>
    <p:sldId id="332" r:id="rId74"/>
    <p:sldId id="333" r:id="rId75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CC0889B-A6A9-403F-B1AC-63300C551E73}">
          <p14:sldIdLst>
            <p14:sldId id="258"/>
            <p14:sldId id="261"/>
            <p14:sldId id="259"/>
            <p14:sldId id="262"/>
            <p14:sldId id="263"/>
            <p14:sldId id="264"/>
            <p14:sldId id="269"/>
            <p14:sldId id="265"/>
            <p14:sldId id="266"/>
            <p14:sldId id="267"/>
            <p14:sldId id="268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  <p14:sldId id="281"/>
            <p14:sldId id="292"/>
            <p14:sldId id="291"/>
            <p14:sldId id="293"/>
            <p14:sldId id="294"/>
            <p14:sldId id="282"/>
            <p14:sldId id="283"/>
            <p14:sldId id="287"/>
            <p14:sldId id="288"/>
            <p14:sldId id="289"/>
            <p14:sldId id="290"/>
            <p14:sldId id="297"/>
            <p14:sldId id="284"/>
            <p14:sldId id="295"/>
            <p14:sldId id="285"/>
            <p14:sldId id="286"/>
            <p14:sldId id="296"/>
            <p14:sldId id="299"/>
            <p14:sldId id="298"/>
            <p14:sldId id="300"/>
            <p14:sldId id="301"/>
            <p14:sldId id="302"/>
            <p14:sldId id="304"/>
            <p14:sldId id="303"/>
            <p14:sldId id="305"/>
            <p14:sldId id="306"/>
            <p14:sldId id="307"/>
            <p14:sldId id="335"/>
            <p14:sldId id="308"/>
            <p14:sldId id="309"/>
            <p14:sldId id="311"/>
            <p14:sldId id="310"/>
            <p14:sldId id="312"/>
            <p14:sldId id="313"/>
            <p14:sldId id="315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9"/>
            <p14:sldId id="328"/>
            <p14:sldId id="330"/>
            <p14:sldId id="331"/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FF00"/>
    <a:srgbClr val="FF0066"/>
    <a:srgbClr val="0000FF"/>
    <a:srgbClr val="FFFFFF"/>
    <a:srgbClr val="FFFF00"/>
    <a:srgbClr val="669900"/>
    <a:srgbClr val="0D0D0D"/>
    <a:srgbClr val="C0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60" autoAdjust="0"/>
    <p:restoredTop sz="94622" autoAdjust="0"/>
  </p:normalViewPr>
  <p:slideViewPr>
    <p:cSldViewPr>
      <p:cViewPr varScale="1">
        <p:scale>
          <a:sx n="121" d="100"/>
          <a:sy n="121" d="100"/>
        </p:scale>
        <p:origin x="708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11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8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9" y="1"/>
            <a:ext cx="2946400" cy="496888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CEA5C92E-563F-49B3-BFE5-F70B712F66B9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4"/>
            <a:ext cx="2946400" cy="496887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9" y="9428164"/>
            <a:ext cx="2946400" cy="496887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A99B3452-3048-4586-9B2F-327D9D7F6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1794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341" cy="495696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745" y="0"/>
            <a:ext cx="2945341" cy="495696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0F8A6D38-D6EC-495B-A18F-3C1B54A409C6}" type="datetimeFigureOut">
              <a:rPr lang="ko-KR" altLang="en-US" smtClean="0"/>
              <a:pPr/>
              <a:t>2015-10-12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9" tIns="45779" rIns="91559" bIns="4577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2" y="4715471"/>
            <a:ext cx="5438776" cy="4466034"/>
          </a:xfrm>
          <a:prstGeom prst="rect">
            <a:avLst/>
          </a:prstGeom>
        </p:spPr>
        <p:txBody>
          <a:bodyPr vert="horz" lIns="91559" tIns="45779" rIns="91559" bIns="45779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9354"/>
            <a:ext cx="2945341" cy="495696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745" y="9429354"/>
            <a:ext cx="2945341" cy="495696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E02EBE32-0CA0-4388-A53B-90219B80BF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4329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942F-3FE8-498E-A606-B1DA1D2F0DEE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434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93772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74989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50445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6B3B-9525-4630-99D1-472004442401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589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F3DF-7B83-43C3-9273-CEB2846C7CCB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007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76256" y="764704"/>
            <a:ext cx="2057400" cy="554461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79512" y="764704"/>
            <a:ext cx="6624736" cy="554461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8052-3998-4B6E-874C-1EA737D653C6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302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5916-682B-4908-81D3-1297D44A0683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7" name="순서도: 수동 입력 26"/>
          <p:cNvSpPr/>
          <p:nvPr userDrawn="1"/>
        </p:nvSpPr>
        <p:spPr>
          <a:xfrm rot="5400000" flipH="1">
            <a:off x="1925960" y="-801216"/>
            <a:ext cx="864096" cy="4716016"/>
          </a:xfrm>
          <a:prstGeom prst="flowChartManualInput">
            <a:avLst/>
          </a:prstGeom>
          <a:solidFill>
            <a:srgbClr val="0070C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l"/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433373" y="1404066"/>
            <a:ext cx="222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971600" y="1988840"/>
            <a:ext cx="7632848" cy="4032448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buFont typeface="+mj-lt"/>
              <a:buAutoNum type="arabicPeriod"/>
              <a:defRPr sz="20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800100" indent="-342900">
              <a:buClr>
                <a:schemeClr val="tx2"/>
              </a:buClr>
              <a:buFont typeface="+mj-lt"/>
              <a:buAutoNum type="arabicPeriod"/>
              <a:defRPr sz="1600" b="1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>
              <a:buClr>
                <a:schemeClr val="tx2"/>
              </a:buClr>
              <a:buFont typeface="+mj-lt"/>
              <a:buAutoNum type="arabicPeriod"/>
              <a:defRPr sz="1400" b="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>
              <a:buClr>
                <a:schemeClr val="tx2"/>
              </a:buClr>
              <a:buFont typeface="+mj-lt"/>
              <a:buAutoNum type="arabicPeriod"/>
              <a:defRPr sz="1050" b="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>
              <a:buClr>
                <a:schemeClr val="tx2"/>
              </a:buClr>
              <a:buFont typeface="+mj-lt"/>
              <a:buAutoNum type="arabicPeriod"/>
              <a:defRPr sz="1050" b="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738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3954-FF82-4104-9788-337B3F76CFF8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369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8032" y="176083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8032" y="836712"/>
            <a:ext cx="7772400" cy="92412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4FBC6-CDAC-4EEE-A873-AFB40B8640C1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6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79512" y="764704"/>
            <a:ext cx="4316288" cy="5544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764704"/>
            <a:ext cx="4316288" cy="55446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6EEF-219E-48A5-9392-BC4E64B04D1D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710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79512" y="764704"/>
            <a:ext cx="4317876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79512" y="1484784"/>
            <a:ext cx="4317876" cy="48245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764704"/>
            <a:ext cx="431946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484784"/>
            <a:ext cx="4319463" cy="48245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37303-EE33-4EFA-860D-CB2E5C580556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418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ADBCE-9661-40F1-805A-0201EB6C53D6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7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6499-571D-4F55-A4FE-4570DF08EC0A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29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4" y="764705"/>
            <a:ext cx="3286001" cy="670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764704"/>
            <a:ext cx="5389438" cy="55446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514" y="1435101"/>
            <a:ext cx="3286001" cy="48742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B29A-D42B-43DD-8311-787116F9CF1C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222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79512" y="95053"/>
            <a:ext cx="7200800" cy="3998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79512" y="764704"/>
            <a:ext cx="8784976" cy="5544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79512" y="6592277"/>
            <a:ext cx="1152128" cy="207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 i="1">
                <a:solidFill>
                  <a:schemeClr val="bg1">
                    <a:lumMod val="65000"/>
                  </a:schemeClr>
                </a:solidFill>
                <a:effectLst/>
                <a:latin typeface="Century Gothic" pitchFamily="34" charset="0"/>
                <a:ea typeface="돋움" pitchFamily="50" charset="-127"/>
              </a:defRPr>
            </a:lvl1pPr>
          </a:lstStyle>
          <a:p>
            <a:fld id="{93E15609-649E-4A99-9F6C-D97FA3227F59}" type="datetime1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97355"/>
            <a:ext cx="2895600" cy="221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 i="1">
                <a:solidFill>
                  <a:srgbClr val="FF0000"/>
                </a:solidFill>
                <a:effectLst/>
                <a:latin typeface="Century Gothic" pitchFamily="34" charset="0"/>
                <a:ea typeface="돋움" pitchFamily="50" charset="-127"/>
              </a:defRPr>
            </a:lvl1pPr>
          </a:lstStyle>
          <a:p>
            <a:r>
              <a:rPr lang="en-US" altLang="ko-KR" smtClean="0"/>
              <a:t>CONFIDENTIAL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018040" y="6597352"/>
            <a:ext cx="946448" cy="207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accent6">
                    <a:lumMod val="50000"/>
                  </a:schemeClr>
                </a:solidFill>
                <a:latin typeface="Century Gothic" pitchFamily="34" charset="0"/>
              </a:defRPr>
            </a:lvl1pPr>
          </a:lstStyle>
          <a:p>
            <a:fld id="{6CA4091B-1771-4B4C-B9E7-AE88B2153EF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7"/>
          <p:cNvCxnSpPr>
            <a:cxnSpLocks noChangeShapeType="1"/>
          </p:cNvCxnSpPr>
          <p:nvPr userDrawn="1"/>
        </p:nvCxnSpPr>
        <p:spPr bwMode="auto">
          <a:xfrm>
            <a:off x="0" y="6513513"/>
            <a:ext cx="9144000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639" y="95053"/>
            <a:ext cx="1509851" cy="309615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0" y="548680"/>
            <a:ext cx="9144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84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4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spcBef>
          <a:spcPct val="0"/>
        </a:spcBef>
        <a:buNone/>
        <a:defRPr sz="2000" b="1" kern="1200">
          <a:solidFill>
            <a:schemeClr val="tx1"/>
          </a:solidFill>
          <a:latin typeface="Century Gothic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800" kern="1200">
          <a:solidFill>
            <a:schemeClr val="tx1"/>
          </a:solidFill>
          <a:latin typeface="Century Gothic" pitchFamily="34" charset="0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C00000"/>
        </a:buClr>
        <a:buFont typeface="Arial" pitchFamily="34" charset="0"/>
        <a:buChar char="•"/>
        <a:defRPr sz="1400" kern="1200">
          <a:solidFill>
            <a:schemeClr val="tx1"/>
          </a:solidFill>
          <a:latin typeface="Century Gothic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>
            <a:lumMod val="50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Century Gothic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Century Gothic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Century Gothic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1008.tistory.com/51" TargetMode="External"/><Relationship Id="rId2" Type="http://schemas.openxmlformats.org/officeDocument/2006/relationships/hyperlink" Target="http://git-scm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tmp"/><Relationship Id="rId4" Type="http://schemas.openxmlformats.org/officeDocument/2006/relationships/hyperlink" Target="https://www.sourcetreeapp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www.gitignore.io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 err="1" smtClean="0"/>
              <a:t>Git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SourceTree</a:t>
            </a:r>
            <a:r>
              <a:rPr lang="en-US" altLang="ko-KR" dirty="0" smtClean="0"/>
              <a:t>)  </a:t>
            </a:r>
            <a:br>
              <a:rPr lang="en-US" altLang="ko-KR" dirty="0" smtClean="0"/>
            </a:br>
            <a:r>
              <a:rPr lang="en-US" altLang="ko-KR" dirty="0" smtClean="0"/>
              <a:t>Workflow (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Flow)</a:t>
            </a:r>
            <a:endParaRPr lang="ko-KR" altLang="en-US" dirty="0"/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Revert (2/2)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388" y="1719954"/>
            <a:ext cx="4316412" cy="3633991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Revert </a:t>
            </a:r>
            <a:r>
              <a:rPr lang="en-US" altLang="ko-KR" dirty="0"/>
              <a:t>(</a:t>
            </a:r>
            <a:r>
              <a:rPr lang="ko-KR" altLang="en-US" dirty="0"/>
              <a:t>되돌리기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(Reverse Commit)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ko-KR" dirty="0" smtClean="0"/>
              <a:t>복원된 </a:t>
            </a:r>
            <a:r>
              <a:rPr lang="ko-KR" altLang="ko-KR" dirty="0"/>
              <a:t>내용을 새로운 </a:t>
            </a:r>
            <a:r>
              <a:rPr lang="en-US" altLang="ko-KR" dirty="0"/>
              <a:t>commit</a:t>
            </a:r>
            <a:r>
              <a:rPr lang="ko-KR" altLang="ko-KR" dirty="0"/>
              <a:t>으로 발행</a:t>
            </a:r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19672" y="2348880"/>
            <a:ext cx="28083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29682" y="3933056"/>
            <a:ext cx="129830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3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Reset (1/2)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388" y="908720"/>
            <a:ext cx="4316412" cy="3636199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Reset (Branch 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>) 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Branch </a:t>
            </a:r>
            <a:r>
              <a:rPr lang="ko-KR" altLang="en-US" dirty="0" smtClean="0"/>
              <a:t>포인터</a:t>
            </a:r>
            <a:r>
              <a:rPr lang="ko-KR" altLang="ko-KR" dirty="0" smtClean="0"/>
              <a:t>를 </a:t>
            </a:r>
            <a:r>
              <a:rPr lang="ko-KR" altLang="ko-KR" dirty="0"/>
              <a:t>변경하고 </a:t>
            </a:r>
            <a:r>
              <a:rPr lang="en-US" altLang="ko-KR" dirty="0" smtClean="0"/>
              <a:t>,Working </a:t>
            </a:r>
            <a:r>
              <a:rPr lang="en-US" altLang="ko-KR" dirty="0" smtClean="0"/>
              <a:t>Directory </a:t>
            </a:r>
            <a:r>
              <a:rPr lang="ko-KR" altLang="ko-KR" dirty="0" smtClean="0"/>
              <a:t>의 </a:t>
            </a:r>
            <a:r>
              <a:rPr lang="ko-KR" altLang="ko-KR" dirty="0"/>
              <a:t>내용을 복원할 때 </a:t>
            </a:r>
            <a:r>
              <a:rPr lang="ko-KR" altLang="ko-KR" dirty="0" smtClean="0"/>
              <a:t>사용</a:t>
            </a:r>
            <a:r>
              <a:rPr lang="ko-KR" altLang="en-US" dirty="0" smtClean="0"/>
              <a:t>되며</a:t>
            </a:r>
            <a:r>
              <a:rPr lang="en-US" altLang="ko-KR" dirty="0" smtClean="0"/>
              <a:t>, Commit</a:t>
            </a:r>
            <a:r>
              <a:rPr lang="ko-KR" altLang="ko-KR" dirty="0" smtClean="0"/>
              <a:t> </a:t>
            </a:r>
            <a:r>
              <a:rPr lang="ko-KR" altLang="ko-KR" dirty="0" smtClean="0"/>
              <a:t>되지</a:t>
            </a:r>
            <a:r>
              <a:rPr lang="en-US" altLang="ko-KR" dirty="0" smtClean="0"/>
              <a:t> </a:t>
            </a:r>
            <a:r>
              <a:rPr lang="ko-KR" altLang="ko-KR" dirty="0" smtClean="0"/>
              <a:t>않</a:t>
            </a:r>
            <a:r>
              <a:rPr lang="ko-KR" altLang="en-US" dirty="0" smtClean="0"/>
              <a:t>음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Reset</a:t>
            </a:r>
            <a:r>
              <a:rPr lang="ko-KR" altLang="en-US" dirty="0" smtClean="0"/>
              <a:t>된 버전은 </a:t>
            </a:r>
            <a:r>
              <a:rPr lang="ko-KR" altLang="en-US" dirty="0" err="1" smtClean="0"/>
              <a:t>되돌릴수</a:t>
            </a:r>
            <a:r>
              <a:rPr lang="ko-KR" altLang="en-US" dirty="0" smtClean="0"/>
              <a:t> 없음</a:t>
            </a:r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flipV="1">
            <a:off x="2627784" y="2636912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6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Reset (2/2)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Reset </a:t>
            </a:r>
          </a:p>
          <a:p>
            <a:pPr marL="0" indent="0">
              <a:buNone/>
            </a:pPr>
            <a:r>
              <a:rPr lang="en-US" altLang="ko-KR" dirty="0" smtClean="0"/>
              <a:t>(</a:t>
            </a:r>
            <a:r>
              <a:rPr lang="en-US" altLang="ko-KR" dirty="0"/>
              <a:t>Branch </a:t>
            </a:r>
            <a:r>
              <a:rPr lang="ko-KR" altLang="en-US" dirty="0" smtClean="0"/>
              <a:t>포인터이동</a:t>
            </a:r>
            <a:r>
              <a:rPr lang="en-US" altLang="ko-KR" dirty="0" smtClean="0"/>
              <a:t>) 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Soft</a:t>
            </a:r>
          </a:p>
          <a:p>
            <a:pPr marL="0" indent="0">
              <a:buNone/>
            </a:pPr>
            <a:r>
              <a:rPr lang="en-US" altLang="ko-KR" dirty="0" smtClean="0"/>
              <a:t>INDEX,W.D </a:t>
            </a:r>
            <a:r>
              <a:rPr lang="ko-KR" altLang="en-US" dirty="0" smtClean="0"/>
              <a:t>모두 유지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Mix</a:t>
            </a:r>
          </a:p>
          <a:p>
            <a:pPr marL="0" indent="0">
              <a:buNone/>
            </a:pPr>
            <a:r>
              <a:rPr lang="en-US" altLang="ko-KR" dirty="0" smtClean="0"/>
              <a:t>INDEX </a:t>
            </a:r>
            <a:r>
              <a:rPr lang="ko-KR" altLang="en-US" dirty="0" err="1" smtClean="0"/>
              <a:t>리셋</a:t>
            </a:r>
            <a:r>
              <a:rPr lang="en-US" altLang="ko-KR" dirty="0" smtClean="0"/>
              <a:t>,</a:t>
            </a:r>
            <a:r>
              <a:rPr lang="en-US" altLang="ko-KR" dirty="0"/>
              <a:t> </a:t>
            </a:r>
            <a:r>
              <a:rPr lang="en-US" altLang="ko-KR" dirty="0" smtClean="0"/>
              <a:t>W.D </a:t>
            </a:r>
            <a:r>
              <a:rPr lang="ko-KR" altLang="en-US" dirty="0" smtClean="0"/>
              <a:t>유지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Hard</a:t>
            </a:r>
          </a:p>
          <a:p>
            <a:pPr marL="0" indent="0">
              <a:buNone/>
            </a:pPr>
            <a:r>
              <a:rPr lang="en-US" altLang="ko-KR" dirty="0" smtClean="0"/>
              <a:t>INDEX W.D </a:t>
            </a:r>
            <a:r>
              <a:rPr lang="ko-KR" altLang="en-US" dirty="0" smtClean="0"/>
              <a:t>모두 </a:t>
            </a:r>
            <a:r>
              <a:rPr lang="ko-KR" altLang="en-US" dirty="0" err="1" smtClean="0"/>
              <a:t>리셋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388" y="1722715"/>
            <a:ext cx="4316412" cy="36284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flipV="1">
            <a:off x="1828056" y="2420888"/>
            <a:ext cx="180784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31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Reset</a:t>
            </a:r>
            <a:r>
              <a:rPr lang="ko-KR" altLang="en-US" dirty="0" smtClean="0"/>
              <a:t>의 이해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56992"/>
            <a:ext cx="3724051" cy="2880320"/>
          </a:xfrm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Commit </a:t>
            </a:r>
            <a:r>
              <a:rPr lang="ko-KR" altLang="en-US" dirty="0" smtClean="0"/>
              <a:t>데이터이동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W.D </a:t>
            </a:r>
            <a:r>
              <a:rPr lang="en-US" altLang="ko-KR" dirty="0" smtClean="0"/>
              <a:t>-&gt; INDEX -&gt; HEAD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Reset </a:t>
            </a:r>
            <a:br>
              <a:rPr lang="en-US" altLang="ko-KR" dirty="0" smtClean="0"/>
            </a:br>
            <a:r>
              <a:rPr lang="en-US" altLang="ko-KR" dirty="0" smtClean="0"/>
              <a:t>(1.Soft, 2.Mix, 3.Hard)</a:t>
            </a:r>
          </a:p>
          <a:p>
            <a:pPr marL="0" indent="0">
              <a:buNone/>
            </a:pPr>
            <a:r>
              <a:rPr lang="en-US" altLang="ko-KR" dirty="0" smtClean="0"/>
              <a:t>1.</a:t>
            </a:r>
            <a:r>
              <a:rPr lang="en-US" altLang="ko-KR" dirty="0" smtClean="0">
                <a:solidFill>
                  <a:srgbClr val="FF0000"/>
                </a:solidFill>
              </a:rPr>
              <a:t>HEAD</a:t>
            </a:r>
            <a:r>
              <a:rPr lang="en-US" altLang="ko-KR" dirty="0" smtClean="0"/>
              <a:t>-&gt; </a:t>
            </a:r>
            <a:r>
              <a:rPr lang="en-US" altLang="ko-KR" dirty="0"/>
              <a:t>INDEX </a:t>
            </a:r>
            <a:r>
              <a:rPr lang="en-US" altLang="ko-KR" dirty="0"/>
              <a:t>-&gt; W.D </a:t>
            </a:r>
            <a:r>
              <a:rPr lang="en-US" altLang="ko-KR" dirty="0" smtClean="0"/>
              <a:t>2.</a:t>
            </a:r>
            <a:r>
              <a:rPr lang="en-US" altLang="ko-KR" dirty="0" smtClean="0">
                <a:solidFill>
                  <a:srgbClr val="FF0000"/>
                </a:solidFill>
              </a:rPr>
              <a:t>HEAD</a:t>
            </a:r>
            <a:r>
              <a:rPr lang="en-US" altLang="ko-KR" dirty="0" smtClean="0"/>
              <a:t>-</a:t>
            </a:r>
            <a:r>
              <a:rPr lang="en-US" altLang="ko-KR" dirty="0" smtClean="0"/>
              <a:t>&gt; </a:t>
            </a:r>
            <a:r>
              <a:rPr lang="en-US" altLang="ko-KR" dirty="0" smtClean="0">
                <a:solidFill>
                  <a:srgbClr val="FF0000"/>
                </a:solidFill>
              </a:rPr>
              <a:t>INDEX</a:t>
            </a:r>
            <a:r>
              <a:rPr lang="en-US" altLang="ko-KR" dirty="0" smtClean="0"/>
              <a:t> -&gt; </a:t>
            </a:r>
            <a:r>
              <a:rPr lang="en-US" altLang="ko-KR" dirty="0" smtClean="0"/>
              <a:t>W.D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 smtClean="0"/>
              <a:t>3.</a:t>
            </a:r>
            <a:r>
              <a:rPr lang="en-US" altLang="ko-KR" dirty="0" smtClean="0">
                <a:solidFill>
                  <a:srgbClr val="FF0000"/>
                </a:solidFill>
              </a:rPr>
              <a:t>HEAD</a:t>
            </a:r>
            <a:r>
              <a:rPr lang="en-US" altLang="ko-KR" dirty="0" smtClean="0"/>
              <a:t>-</a:t>
            </a:r>
            <a:r>
              <a:rPr lang="en-US" altLang="ko-KR" dirty="0"/>
              <a:t>&gt; </a:t>
            </a:r>
            <a:r>
              <a:rPr lang="en-US" altLang="ko-KR" dirty="0">
                <a:solidFill>
                  <a:srgbClr val="FF0000"/>
                </a:solidFill>
              </a:rPr>
              <a:t>INDEX</a:t>
            </a:r>
            <a:r>
              <a:rPr lang="en-US" altLang="ko-KR" dirty="0"/>
              <a:t> -&gt; </a:t>
            </a:r>
            <a:r>
              <a:rPr lang="en-US" altLang="ko-KR" dirty="0" smtClean="0">
                <a:solidFill>
                  <a:srgbClr val="FF0000"/>
                </a:solidFill>
              </a:rPr>
              <a:t>W.D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" name="내용 개체 틀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92696"/>
            <a:ext cx="3724051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1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Checkout (1/2)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388" y="875129"/>
            <a:ext cx="4316412" cy="3633991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Checkout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Reset </a:t>
            </a:r>
            <a:r>
              <a:rPr lang="ko-KR" altLang="en-US" dirty="0"/>
              <a:t>과 </a:t>
            </a:r>
            <a:r>
              <a:rPr lang="ko-KR" altLang="en-US" dirty="0" smtClean="0"/>
              <a:t>같이</a:t>
            </a:r>
            <a:r>
              <a:rPr lang="en-US" altLang="ko-KR" dirty="0"/>
              <a:t> </a:t>
            </a:r>
            <a:r>
              <a:rPr lang="en-US" altLang="ko-KR" dirty="0" smtClean="0"/>
              <a:t>HEAD</a:t>
            </a:r>
            <a:r>
              <a:rPr lang="en-US" altLang="ko-KR" dirty="0"/>
              <a:t>, INDEX, W.D</a:t>
            </a:r>
            <a:r>
              <a:rPr lang="ko-KR" altLang="en-US" dirty="0"/>
              <a:t>를  </a:t>
            </a:r>
            <a:r>
              <a:rPr lang="ko-KR" altLang="en-US" dirty="0" smtClean="0"/>
              <a:t>변경</a:t>
            </a:r>
            <a:r>
              <a:rPr lang="en-US" altLang="ko-KR" dirty="0"/>
              <a:t> </a:t>
            </a:r>
            <a:r>
              <a:rPr lang="ko-KR" altLang="en-US" dirty="0" smtClean="0"/>
              <a:t>하지만</a:t>
            </a:r>
            <a:r>
              <a:rPr lang="en-US" altLang="ko-KR" dirty="0" smtClean="0"/>
              <a:t> Branch</a:t>
            </a:r>
            <a:r>
              <a:rPr lang="ko-KR" altLang="ko-KR" dirty="0" smtClean="0"/>
              <a:t>를 변경</a:t>
            </a:r>
            <a:r>
              <a:rPr lang="en-US" altLang="ko-KR" dirty="0" smtClean="0"/>
              <a:t> </a:t>
            </a:r>
            <a:r>
              <a:rPr lang="ko-KR" altLang="ko-KR" dirty="0" smtClean="0"/>
              <a:t>하지</a:t>
            </a:r>
            <a:r>
              <a:rPr lang="en-US" altLang="ko-KR" dirty="0" smtClean="0"/>
              <a:t> </a:t>
            </a:r>
            <a:r>
              <a:rPr lang="ko-KR" altLang="ko-KR" dirty="0" smtClean="0"/>
              <a:t>않</a:t>
            </a:r>
            <a:r>
              <a:rPr lang="ko-KR" altLang="en-US" dirty="0"/>
              <a:t>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Branch </a:t>
            </a:r>
            <a:r>
              <a:rPr lang="ko-KR" altLang="en-US" dirty="0" smtClean="0"/>
              <a:t>포인터를 변경하지 않기 때문에</a:t>
            </a:r>
            <a:r>
              <a:rPr lang="en-US" altLang="ko-KR" dirty="0" smtClean="0"/>
              <a:t>…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55576" y="1052736"/>
            <a:ext cx="2880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358" y="1412776"/>
            <a:ext cx="4628588" cy="3672408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9" idx="2"/>
          </p:cNvCxnSpPr>
          <p:nvPr/>
        </p:nvCxnSpPr>
        <p:spPr>
          <a:xfrm rot="16200000" flipH="1">
            <a:off x="827584" y="1412776"/>
            <a:ext cx="864096" cy="72008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5143276"/>
            <a:ext cx="2717477" cy="108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Checkout </a:t>
            </a:r>
            <a:r>
              <a:rPr lang="en-US" altLang="ko-KR" dirty="0" smtClean="0"/>
              <a:t>(2/2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388" y="1719954"/>
            <a:ext cx="4316412" cy="3633991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(Local)</a:t>
            </a:r>
            <a:br>
              <a:rPr lang="en-US" altLang="ko-KR" dirty="0" smtClean="0"/>
            </a:br>
            <a:r>
              <a:rPr lang="en-US" altLang="ko-KR" dirty="0" smtClean="0"/>
              <a:t>Working Directory </a:t>
            </a:r>
            <a:r>
              <a:rPr lang="ko-KR" altLang="en-US" dirty="0" smtClean="0"/>
              <a:t>는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변경된다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flipV="1">
            <a:off x="1619672" y="2348880"/>
            <a:ext cx="280831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1237536" y="2739400"/>
            <a:ext cx="360040" cy="2160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14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Branch &amp; Merge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Branch</a:t>
            </a:r>
          </a:p>
          <a:p>
            <a:pPr marL="0" indent="0">
              <a:buNone/>
            </a:pPr>
            <a:r>
              <a:rPr lang="en-US" altLang="ko-KR" dirty="0" smtClean="0"/>
              <a:t>    </a:t>
            </a:r>
          </a:p>
          <a:p>
            <a:pPr marL="0" indent="0">
              <a:buNone/>
            </a:pPr>
            <a:r>
              <a:rPr lang="ko-KR" altLang="en-US" dirty="0" smtClean="0"/>
              <a:t>코드를 </a:t>
            </a:r>
            <a:r>
              <a:rPr lang="ko-KR" altLang="en-US" dirty="0"/>
              <a:t>통째로 복사하고 나서 원래 코드와는 상관 없이 </a:t>
            </a:r>
            <a:r>
              <a:rPr lang="ko-KR" altLang="en-US" dirty="0" smtClean="0"/>
              <a:t>그림과 같이 독립적으로 </a:t>
            </a:r>
            <a:r>
              <a:rPr lang="ko-KR" altLang="en-US" dirty="0"/>
              <a:t>개발하는 것이 </a:t>
            </a:r>
            <a:r>
              <a:rPr lang="en-US" altLang="ko-KR" dirty="0" smtClean="0"/>
              <a:t>Branch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Merge </a:t>
            </a:r>
            <a:r>
              <a:rPr lang="en-US" altLang="ko-KR" dirty="0"/>
              <a:t>(</a:t>
            </a:r>
            <a:r>
              <a:rPr lang="ko-KR" altLang="en-US" dirty="0"/>
              <a:t>병합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복수의</a:t>
            </a:r>
            <a:r>
              <a:rPr lang="en-US" altLang="ko-KR" dirty="0"/>
              <a:t> Branch</a:t>
            </a:r>
            <a:r>
              <a:rPr lang="ko-KR" altLang="en-US" dirty="0"/>
              <a:t>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병합하는 작업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13" name="Picture 4" descr="Merge 커밋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79" y="3310848"/>
            <a:ext cx="4316413" cy="170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커밋 3개를 Merge 한다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71767"/>
            <a:ext cx="3888530" cy="18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9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Branch (1/2)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388" y="764704"/>
            <a:ext cx="4316412" cy="3633991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Test Branch </a:t>
            </a:r>
            <a:r>
              <a:rPr lang="ko-KR" altLang="en-US" dirty="0" smtClean="0"/>
              <a:t>추가</a:t>
            </a:r>
            <a:endParaRPr lang="en-US" altLang="ko-KR" dirty="0"/>
          </a:p>
          <a:p>
            <a:r>
              <a:rPr lang="en-US" altLang="ko-KR" dirty="0" smtClean="0"/>
              <a:t>Test Branch</a:t>
            </a:r>
            <a:r>
              <a:rPr lang="ko-KR" altLang="en-US" dirty="0" smtClean="0"/>
              <a:t>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(Commit)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CONFIDENTIAL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8" y="1340768"/>
            <a:ext cx="4316412" cy="363399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843808" y="950660"/>
            <a:ext cx="280392" cy="302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/>
          <p:nvPr/>
        </p:nvCxnSpPr>
        <p:spPr>
          <a:xfrm rot="5400000">
            <a:off x="2404793" y="1540135"/>
            <a:ext cx="863967" cy="29073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483296" y="2060848"/>
            <a:ext cx="2512640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47" y="2968882"/>
            <a:ext cx="4309853" cy="362847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19672" y="3573016"/>
            <a:ext cx="2808312" cy="302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43608" y="3774212"/>
            <a:ext cx="508248" cy="302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755908"/>
            <a:ext cx="4201430" cy="353718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452320" y="2870990"/>
            <a:ext cx="1368152" cy="702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32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Branch (2/2)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Master Branch </a:t>
            </a:r>
          </a:p>
          <a:p>
            <a:pPr marL="0" indent="0">
              <a:buNone/>
            </a:pPr>
            <a:r>
              <a:rPr lang="ko-KR" altLang="en-US" dirty="0" smtClean="0"/>
              <a:t>버전추가 </a:t>
            </a:r>
            <a:r>
              <a:rPr lang="en-US" altLang="ko-KR" dirty="0" smtClean="0"/>
              <a:t>(Commit)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Master Branch</a:t>
            </a:r>
            <a:r>
              <a:rPr lang="ko-KR" altLang="en-US" dirty="0" smtClean="0"/>
              <a:t>에서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소스변경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23400"/>
            <a:ext cx="4232508" cy="35737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812" y="1223400"/>
            <a:ext cx="4267676" cy="360344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59832" y="3406396"/>
            <a:ext cx="1368152" cy="1390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00324" y="1988840"/>
            <a:ext cx="409240" cy="302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091808" y="1916832"/>
            <a:ext cx="280067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83852" y="3388524"/>
            <a:ext cx="1368152" cy="1390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6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Merge (1/3)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충돌</a:t>
            </a:r>
            <a:r>
              <a:rPr lang="en-US" altLang="ko-KR" dirty="0" smtClean="0"/>
              <a:t>(conflict)</a:t>
            </a:r>
            <a:r>
              <a:rPr lang="ko-KR" altLang="en-US" dirty="0" smtClean="0"/>
              <a:t>이 일어난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소스코드  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31640" y="1829584"/>
            <a:ext cx="108012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Master Branch </a:t>
            </a:r>
            <a:r>
              <a:rPr lang="ko-KR" altLang="en-US" dirty="0" smtClean="0"/>
              <a:t>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Test Branch </a:t>
            </a:r>
            <a:r>
              <a:rPr lang="ko-KR" altLang="en-US" dirty="0" smtClean="0"/>
              <a:t>병합</a:t>
            </a:r>
            <a:endParaRPr lang="en-US" altLang="ko-KR" dirty="0" smtClean="0"/>
          </a:p>
          <a:p>
            <a:r>
              <a:rPr lang="ko-KR" altLang="en-US" dirty="0" smtClean="0"/>
              <a:t>충돌</a:t>
            </a:r>
            <a:r>
              <a:rPr lang="en-US" altLang="ko-KR" dirty="0" smtClean="0"/>
              <a:t>(conflict) </a:t>
            </a:r>
            <a:r>
              <a:rPr lang="ko-KR" altLang="en-US" dirty="0" smtClean="0"/>
              <a:t>발생</a:t>
            </a:r>
            <a:endParaRPr lang="ko-KR" altLang="en-US" dirty="0"/>
          </a:p>
        </p:txBody>
      </p:sp>
      <p:pic>
        <p:nvPicPr>
          <p:cNvPr id="11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8" y="764704"/>
            <a:ext cx="4316412" cy="36410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832" y="3325639"/>
            <a:ext cx="2804567" cy="87392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03648" y="1871368"/>
            <a:ext cx="1084188" cy="102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331639" y="3300055"/>
            <a:ext cx="2808759" cy="865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>
            <a:endCxn id="12" idx="0"/>
          </p:cNvCxnSpPr>
          <p:nvPr/>
        </p:nvCxnSpPr>
        <p:spPr>
          <a:xfrm rot="16200000" flipH="1">
            <a:off x="1682896" y="2270418"/>
            <a:ext cx="1352037" cy="75840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607" y="764703"/>
            <a:ext cx="4312217" cy="364105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7308304" y="2924944"/>
            <a:ext cx="1584623" cy="1274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8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5712" y="773813"/>
            <a:ext cx="4316288" cy="554461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600" dirty="0" err="1" smtClean="0"/>
              <a:t>Git</a:t>
            </a:r>
            <a:endParaRPr lang="en-US" altLang="ko-KR" sz="2600" dirty="0" smtClean="0"/>
          </a:p>
          <a:p>
            <a:pPr marL="0" indent="0">
              <a:buNone/>
            </a:pPr>
            <a:r>
              <a:rPr lang="ko-KR" altLang="ko-KR" sz="2600" dirty="0" err="1" smtClean="0"/>
              <a:t>리누스</a:t>
            </a:r>
            <a:r>
              <a:rPr lang="ko-KR" altLang="ko-KR" sz="2600" dirty="0" smtClean="0"/>
              <a:t> </a:t>
            </a:r>
            <a:r>
              <a:rPr lang="ko-KR" altLang="ko-KR" sz="2600" dirty="0" err="1"/>
              <a:t>토르발스가</a:t>
            </a:r>
            <a:r>
              <a:rPr lang="ko-KR" altLang="ko-KR" sz="2600" dirty="0"/>
              <a:t> 개</a:t>
            </a:r>
            <a:r>
              <a:rPr lang="ko-KR" altLang="en-US" sz="2600" dirty="0"/>
              <a:t>발</a:t>
            </a:r>
            <a:r>
              <a:rPr lang="ko-KR" altLang="ko-KR" sz="2600" dirty="0"/>
              <a:t>분산 버전 관리 프로그램</a:t>
            </a:r>
            <a:r>
              <a:rPr lang="en-US" altLang="ko-KR" sz="2600" dirty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sz="2400" dirty="0" smtClean="0"/>
          </a:p>
          <a:p>
            <a:r>
              <a:rPr lang="en-US" altLang="ko-KR" sz="2400" dirty="0" err="1" smtClean="0"/>
              <a:t>Git</a:t>
            </a:r>
            <a:r>
              <a:rPr lang="en-US" altLang="ko-KR" sz="2400" dirty="0" smtClean="0"/>
              <a:t> Bash</a:t>
            </a:r>
          </a:p>
          <a:p>
            <a:pPr marL="0" indent="0">
              <a:buNone/>
            </a:pPr>
            <a:r>
              <a:rPr lang="en-US" altLang="ko-KR" sz="2400" dirty="0" err="1" smtClean="0"/>
              <a:t>Git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명령을 하기 위한 툴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UNIX </a:t>
            </a:r>
            <a:r>
              <a:rPr lang="ko-KR" altLang="en-US" sz="2400" dirty="0" smtClean="0"/>
              <a:t>등 이용할 수 있도록 </a:t>
            </a:r>
            <a:r>
              <a:rPr lang="en-US" altLang="ko-KR" sz="2400" dirty="0" smtClean="0"/>
              <a:t>CUI</a:t>
            </a:r>
            <a:r>
              <a:rPr lang="ko-KR" altLang="en-US" sz="2400" dirty="0" smtClean="0"/>
              <a:t>로 제작</a:t>
            </a:r>
            <a:endParaRPr lang="en-US" altLang="ko-KR" sz="2400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4635401" y="836712"/>
            <a:ext cx="4316288" cy="554461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</a:p>
          <a:p>
            <a:pPr marL="0" indent="0">
              <a:buNone/>
            </a:pPr>
            <a:r>
              <a:rPr lang="en-US" altLang="ko-KR" u="sng" dirty="0">
                <a:hlinkClick r:id="rId2"/>
              </a:rPr>
              <a:t>http://git-scm.com/</a:t>
            </a:r>
            <a:endParaRPr lang="en-US" altLang="ko-KR" u="sng" dirty="0"/>
          </a:p>
          <a:p>
            <a:pPr marL="0" indent="0">
              <a:buNone/>
            </a:pPr>
            <a:r>
              <a:rPr lang="ko-KR" altLang="en-US" dirty="0" smtClean="0"/>
              <a:t>외부참조</a:t>
            </a:r>
            <a:r>
              <a:rPr lang="en-US" altLang="ko-KR" dirty="0"/>
              <a:t>:</a:t>
            </a:r>
          </a:p>
          <a:p>
            <a:pPr marL="0" indent="0">
              <a:buNone/>
            </a:pPr>
            <a:r>
              <a:rPr lang="en-US" altLang="ko-KR" u="sng" dirty="0">
                <a:hlinkClick r:id="rId3"/>
              </a:rPr>
              <a:t>http://library1008.tistory.com/51</a:t>
            </a:r>
            <a:endParaRPr lang="en-US" altLang="ko-KR" u="sng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GUI (</a:t>
            </a:r>
            <a:r>
              <a:rPr lang="en-US" altLang="ko-KR" dirty="0" err="1" smtClean="0"/>
              <a:t>SourceTree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u="sng" dirty="0">
                <a:hlinkClick r:id="rId4"/>
              </a:rPr>
              <a:t>https://www.sourcetreeapp.com/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Workflow (</a:t>
            </a:r>
            <a:r>
              <a:rPr lang="en-US" altLang="ko-KR" dirty="0" err="1" smtClean="0"/>
              <a:t>GitFlow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err="1" smtClean="0"/>
              <a:t>SourceTree</a:t>
            </a:r>
            <a:r>
              <a:rPr lang="en-US" altLang="ko-KR" dirty="0" smtClean="0"/>
              <a:t> Plugin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275856" y="6583347"/>
            <a:ext cx="2895600" cy="221968"/>
          </a:xfrm>
        </p:spPr>
        <p:txBody>
          <a:bodyPr/>
          <a:lstStyle/>
          <a:p>
            <a:r>
              <a:rPr lang="en-US" altLang="ko-KR" dirty="0" smtClean="0"/>
              <a:t>CONFIDENTIAL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9" name="그림 8" descr=":/c/Users/SHHong/Documents/TEST_LOCAL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33" y="1988840"/>
            <a:ext cx="419112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Merge </a:t>
            </a:r>
            <a:r>
              <a:rPr lang="en-US" altLang="ko-KR" dirty="0" smtClean="0"/>
              <a:t>(2/3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b="1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충돌이 발생한 소스</a:t>
            </a:r>
            <a:endParaRPr lang="en-US" altLang="ko-KR" dirty="0" smtClean="0"/>
          </a:p>
          <a:p>
            <a:r>
              <a:rPr lang="ko-KR" altLang="en-US" dirty="0" smtClean="0"/>
              <a:t>충돌을 해결한 소스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충돌 해결 표</a:t>
            </a:r>
            <a:r>
              <a:rPr lang="ko-KR" altLang="en-US" dirty="0"/>
              <a:t>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(Conflict Resolve)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4" y="764704"/>
            <a:ext cx="4224906" cy="25202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86" y="2574404"/>
            <a:ext cx="3829050" cy="17907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27584" y="1691641"/>
            <a:ext cx="2736304" cy="729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51620" y="3431645"/>
            <a:ext cx="2856284" cy="429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345" y="764705"/>
            <a:ext cx="4270532" cy="36004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156176" y="1988840"/>
            <a:ext cx="2664296" cy="2016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7626816" y="3698735"/>
            <a:ext cx="223116" cy="1394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6043756" y="3145531"/>
            <a:ext cx="223116" cy="13945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36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Merge </a:t>
            </a:r>
            <a:r>
              <a:rPr lang="en-US" altLang="ko-KR" dirty="0" smtClean="0"/>
              <a:t>(3/3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Merge </a:t>
            </a:r>
            <a:r>
              <a:rPr lang="en-US" altLang="ko-KR" dirty="0"/>
              <a:t>Complete</a:t>
            </a:r>
          </a:p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70959"/>
            <a:ext cx="4242486" cy="358217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619672" y="1673405"/>
            <a:ext cx="2736304" cy="1467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이상적인 </a:t>
            </a:r>
            <a:r>
              <a:rPr lang="en-US" altLang="ko-KR" dirty="0" smtClean="0"/>
              <a:t>Merge</a:t>
            </a:r>
            <a:br>
              <a:rPr lang="en-US" altLang="ko-KR" dirty="0" smtClean="0"/>
            </a:br>
            <a:r>
              <a:rPr lang="en-US" altLang="ko-KR" dirty="0" smtClean="0"/>
              <a:t>(3-way Merge)</a:t>
            </a:r>
            <a:endParaRPr lang="ko-KR" altLang="en-US" dirty="0"/>
          </a:p>
        </p:txBody>
      </p:sp>
      <p:pic>
        <p:nvPicPr>
          <p:cNvPr id="16" name="Picture 4" descr="Merge 커밋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75" y="2878800"/>
            <a:ext cx="4316413" cy="170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커밋 3개를 Merge 한다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75" y="926167"/>
            <a:ext cx="3888530" cy="18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74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Fast-forward (Merge)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3074" name="Picture 2" descr="`master` 브랜치에서 갈라져 나온 hotfix 브랜치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08720"/>
            <a:ext cx="4316412" cy="206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Fast-forward</a:t>
            </a:r>
            <a:br>
              <a:rPr lang="en-US" altLang="ko-KR" dirty="0" smtClean="0"/>
            </a:b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Merge </a:t>
            </a:r>
            <a:r>
              <a:rPr lang="ko-KR" altLang="en-US" dirty="0"/>
              <a:t>할 </a:t>
            </a:r>
            <a:r>
              <a:rPr lang="en-US" altLang="ko-KR" dirty="0" smtClean="0"/>
              <a:t>Branch(hotfix)</a:t>
            </a:r>
            <a:r>
              <a:rPr lang="ko-KR" altLang="en-US" dirty="0" smtClean="0"/>
              <a:t>가 가리키는 </a:t>
            </a:r>
            <a:r>
              <a:rPr lang="en-US" altLang="ko-KR" dirty="0" smtClean="0"/>
              <a:t>Commit</a:t>
            </a:r>
            <a:r>
              <a:rPr lang="ko-KR" altLang="en-US" dirty="0" smtClean="0"/>
              <a:t>이 </a:t>
            </a:r>
            <a:r>
              <a:rPr lang="ko-KR" altLang="en-US" dirty="0"/>
              <a:t>현 </a:t>
            </a:r>
            <a:r>
              <a:rPr lang="en-US" altLang="ko-KR" dirty="0" smtClean="0"/>
              <a:t>Branch</a:t>
            </a:r>
            <a:r>
              <a:rPr lang="ko-KR" altLang="en-US" dirty="0" smtClean="0"/>
              <a:t> </a:t>
            </a:r>
            <a:r>
              <a:rPr lang="en-US" altLang="ko-KR" dirty="0" smtClean="0"/>
              <a:t>Commit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Upstream(</a:t>
            </a:r>
            <a:r>
              <a:rPr lang="ko-KR" altLang="en-US" dirty="0" smtClean="0"/>
              <a:t>부모</a:t>
            </a:r>
            <a:r>
              <a:rPr lang="en-US" altLang="ko-KR" dirty="0" smtClean="0"/>
              <a:t>) Branch</a:t>
            </a:r>
            <a:r>
              <a:rPr lang="ko-KR" altLang="en-US" dirty="0" smtClean="0"/>
              <a:t>이기 </a:t>
            </a:r>
            <a:r>
              <a:rPr lang="ko-KR" altLang="en-US" dirty="0"/>
              <a:t>때문에 </a:t>
            </a:r>
            <a:r>
              <a:rPr lang="en-US" altLang="ko-KR" dirty="0"/>
              <a:t>master </a:t>
            </a:r>
            <a:r>
              <a:rPr lang="en-US" altLang="ko-KR" dirty="0" smtClean="0"/>
              <a:t>Branch </a:t>
            </a:r>
            <a:r>
              <a:rPr lang="ko-KR" altLang="en-US" dirty="0" smtClean="0"/>
              <a:t>포인터는 </a:t>
            </a:r>
            <a:r>
              <a:rPr lang="ko-KR" altLang="en-US" dirty="0"/>
              <a:t>최신 </a:t>
            </a:r>
            <a:r>
              <a:rPr lang="en-US" altLang="ko-KR" dirty="0" smtClean="0"/>
              <a:t>Commit</a:t>
            </a:r>
            <a:r>
              <a:rPr lang="ko-KR" altLang="en-US" dirty="0" smtClean="0"/>
              <a:t>으로 </a:t>
            </a:r>
            <a:r>
              <a:rPr lang="ko-KR" altLang="en-US" dirty="0"/>
              <a:t>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Picture 4" descr="Merge 후 `hotfix` 같은 것을 가리키는 `master` 브랜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" y="3505203"/>
            <a:ext cx="4316413" cy="258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51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Rebase (1/3)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ko-KR" dirty="0" smtClean="0"/>
          </a:p>
          <a:p>
            <a:r>
              <a:rPr lang="en-US" altLang="ko-KR" dirty="0"/>
              <a:t>Merge Branch</a:t>
            </a:r>
            <a:br>
              <a:rPr lang="en-US" altLang="ko-KR" dirty="0"/>
            </a:br>
            <a:r>
              <a:rPr lang="en-US" altLang="ko-KR" dirty="0" smtClean="0"/>
              <a:t>(3-way Merge)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Rebase </a:t>
            </a:r>
          </a:p>
          <a:p>
            <a:pPr marL="0" indent="0">
              <a:buNone/>
            </a:pPr>
            <a:r>
              <a:rPr lang="ko-KR" altLang="en-US" dirty="0"/>
              <a:t>버전</a:t>
            </a:r>
            <a:r>
              <a:rPr lang="en-US" altLang="ko-KR" dirty="0"/>
              <a:t>(Commit)</a:t>
            </a:r>
            <a:r>
              <a:rPr lang="ko-KR" altLang="en-US" dirty="0"/>
              <a:t> </a:t>
            </a:r>
            <a:r>
              <a:rPr lang="ko-KR" altLang="en-US" dirty="0" smtClean="0"/>
              <a:t>재배치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가르키는</a:t>
            </a:r>
            <a:r>
              <a:rPr lang="ko-KR" altLang="en-US" dirty="0" smtClean="0"/>
              <a:t> 대상이 달라며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실제로는 </a:t>
            </a:r>
            <a:r>
              <a:rPr lang="en-US" altLang="ko-KR" dirty="0" smtClean="0"/>
              <a:t>C4’ </a:t>
            </a:r>
            <a:r>
              <a:rPr lang="ko-KR" altLang="en-US" dirty="0" smtClean="0"/>
              <a:t>라는 새 버전을 생성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Rebase </a:t>
            </a:r>
            <a:r>
              <a:rPr lang="ko-KR" altLang="en-US" dirty="0" smtClean="0"/>
              <a:t>완료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하나의 </a:t>
            </a:r>
            <a:r>
              <a:rPr lang="en-US" altLang="ko-KR" dirty="0" smtClean="0"/>
              <a:t>Branch</a:t>
            </a:r>
            <a:r>
              <a:rPr lang="ko-KR" altLang="en-US" dirty="0" smtClean="0"/>
              <a:t>로 병합되고 두 개의 버전이 하나가 된다고 생각하면 편함</a:t>
            </a:r>
            <a:r>
              <a:rPr lang="en-US" altLang="ko-KR" dirty="0" smtClean="0"/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052" name="Picture 4" descr="나뉜 브랜치를 Merge 하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26" y="980728"/>
            <a:ext cx="4268958" cy="162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ster 브랜치를 Fast-forward시키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725144"/>
            <a:ext cx="4431211" cy="127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`C4`의 변경사항을 `C3`에 적용하는 Rebase 과정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045979"/>
            <a:ext cx="4316412" cy="124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6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 </a:t>
            </a:r>
            <a:r>
              <a:rPr lang="en-US" altLang="ko-KR" dirty="0" smtClean="0"/>
              <a:t>(2/3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또 하나의 병합 </a:t>
            </a:r>
            <a:r>
              <a:rPr lang="en-US" altLang="ko-KR" dirty="0" smtClean="0"/>
              <a:t>Rebase</a:t>
            </a:r>
            <a:br>
              <a:rPr lang="en-US" altLang="ko-KR" dirty="0" smtClean="0"/>
            </a:br>
            <a:r>
              <a:rPr lang="ko-KR" altLang="en-US" dirty="0" smtClean="0"/>
              <a:t>충돌</a:t>
            </a:r>
            <a:r>
              <a:rPr lang="en-US" altLang="ko-KR" dirty="0" smtClean="0"/>
              <a:t>(conflict)</a:t>
            </a:r>
            <a:r>
              <a:rPr lang="ko-KR" altLang="en-US" dirty="0" smtClean="0"/>
              <a:t> 해결은 </a:t>
            </a:r>
            <a:r>
              <a:rPr lang="en-US" altLang="ko-KR" dirty="0" smtClean="0"/>
              <a:t>Merge</a:t>
            </a:r>
            <a:r>
              <a:rPr lang="ko-KR" altLang="en-US" dirty="0" smtClean="0"/>
              <a:t>와 같음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19" name="내용 개체 틀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5" y="3996742"/>
            <a:ext cx="1674845" cy="863322"/>
          </a:xfrm>
          <a:prstGeom prst="rect">
            <a:avLst/>
          </a:prstGeom>
        </p:spPr>
      </p:pic>
      <p:pic>
        <p:nvPicPr>
          <p:cNvPr id="22" name="내용 개체 틀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20" y="836712"/>
            <a:ext cx="4176589" cy="3097329"/>
          </a:xfrm>
          <a:prstGeom prst="rect">
            <a:avLst/>
          </a:prstGeom>
        </p:spPr>
      </p:pic>
      <p:pic>
        <p:nvPicPr>
          <p:cNvPr id="25" name="내용 개체 틀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3996743"/>
            <a:ext cx="1662909" cy="86332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090312" y="1772816"/>
            <a:ext cx="1159768" cy="72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구부러진 연결선 26"/>
          <p:cNvCxnSpPr>
            <a:stCxn id="35" idx="3"/>
            <a:endCxn id="25" idx="0"/>
          </p:cNvCxnSpPr>
          <p:nvPr/>
        </p:nvCxnSpPr>
        <p:spPr>
          <a:xfrm>
            <a:off x="2730292" y="1608036"/>
            <a:ext cx="656939" cy="2388707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 29"/>
          <p:cNvCxnSpPr>
            <a:stCxn id="36" idx="1"/>
            <a:endCxn id="19" idx="0"/>
          </p:cNvCxnSpPr>
          <p:nvPr/>
        </p:nvCxnSpPr>
        <p:spPr>
          <a:xfrm rot="10800000" flipV="1">
            <a:off x="1214298" y="1683472"/>
            <a:ext cx="348586" cy="231327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570524" y="1572032"/>
            <a:ext cx="1159768" cy="72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562884" y="1647468"/>
            <a:ext cx="1159768" cy="72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내용 개체 틀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247" y="2708920"/>
            <a:ext cx="1794150" cy="622460"/>
          </a:xfrm>
          <a:prstGeom prst="rect">
            <a:avLst/>
          </a:prstGeom>
        </p:spPr>
      </p:pic>
      <p:pic>
        <p:nvPicPr>
          <p:cNvPr id="44" name="내용 개체 틀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004" y="3455288"/>
            <a:ext cx="2011380" cy="626764"/>
          </a:xfrm>
          <a:prstGeom prst="rect">
            <a:avLst/>
          </a:prstGeom>
        </p:spPr>
      </p:pic>
      <p:sp>
        <p:nvSpPr>
          <p:cNvPr id="54" name="내용 개체 틀 5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Rebase Complete</a:t>
            </a:r>
            <a:br>
              <a:rPr lang="en-US" altLang="ko-KR" dirty="0" smtClean="0"/>
            </a:br>
            <a:r>
              <a:rPr lang="ko-KR" altLang="en-US" dirty="0" smtClean="0"/>
              <a:t>병합된 버전이 따로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존재 하지 않음</a:t>
            </a:r>
            <a:endParaRPr lang="ko-KR" altLang="en-US" dirty="0"/>
          </a:p>
        </p:txBody>
      </p:sp>
      <p:pic>
        <p:nvPicPr>
          <p:cNvPr id="55" name="내용 개체 틀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836712"/>
            <a:ext cx="4316413" cy="3207679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5955392" y="1428017"/>
            <a:ext cx="2937088" cy="1208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05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Rebase </a:t>
            </a:r>
            <a:r>
              <a:rPr lang="en-US" altLang="ko-KR" dirty="0" smtClean="0"/>
              <a:t>(3/3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122" name="Picture 2" descr="다른 토픽 브랜치에서 갈라져 나온 토픽 브랜치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80" y="769964"/>
            <a:ext cx="4316412" cy="251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aster 브랜치를 client 브랜치 위치로 진행 시키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645024"/>
            <a:ext cx="4316413" cy="13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Merge </a:t>
            </a:r>
            <a:r>
              <a:rPr lang="ko-KR" altLang="en-US" dirty="0" smtClean="0"/>
              <a:t>와 다른 </a:t>
            </a:r>
            <a:r>
              <a:rPr lang="en-US" altLang="ko-KR" dirty="0" smtClean="0"/>
              <a:t>Rebase</a:t>
            </a:r>
            <a:r>
              <a:rPr lang="ko-KR" altLang="en-US" dirty="0" smtClean="0"/>
              <a:t>의 특징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장점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버전내역</a:t>
            </a:r>
            <a:r>
              <a:rPr lang="en-US" altLang="ko-KR" dirty="0" smtClean="0"/>
              <a:t>(history)</a:t>
            </a:r>
            <a:r>
              <a:rPr lang="ko-KR" altLang="en-US" dirty="0"/>
              <a:t> </a:t>
            </a:r>
            <a:r>
              <a:rPr lang="ko-KR" altLang="en-US" dirty="0" smtClean="0"/>
              <a:t>단순화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병렬작업 선형 구조화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단점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협업시</a:t>
            </a:r>
            <a:r>
              <a:rPr lang="ko-KR" altLang="en-US" dirty="0" smtClean="0"/>
              <a:t> 이미 </a:t>
            </a:r>
            <a:r>
              <a:rPr lang="en-US" altLang="ko-KR" dirty="0" smtClean="0"/>
              <a:t>Push </a:t>
            </a:r>
            <a:r>
              <a:rPr lang="ko-KR" altLang="en-US" dirty="0" smtClean="0"/>
              <a:t>된 버전</a:t>
            </a:r>
            <a:r>
              <a:rPr lang="en-US" altLang="ko-KR" dirty="0" smtClean="0"/>
              <a:t>(Commit)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Rebase(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)</a:t>
            </a:r>
            <a:r>
              <a:rPr lang="ko-KR" altLang="en-US" dirty="0" smtClean="0"/>
              <a:t>시 코드  복잡화 발생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3" name="Picture 6" descr="master 브랜치에 server 브랜치의 수정 사항을 적용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5517232"/>
            <a:ext cx="4316413" cy="70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Stash (1/2)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388" y="792516"/>
            <a:ext cx="4316412" cy="3644596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Stash</a:t>
            </a:r>
          </a:p>
          <a:p>
            <a:pPr marL="0" indent="0">
              <a:buNone/>
            </a:pPr>
            <a:r>
              <a:rPr lang="en-US" altLang="ko-KR" dirty="0" smtClean="0"/>
              <a:t>Commit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하지 않은 변경된 데이터를 보관할 수 있는 임시 저장소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Merge</a:t>
            </a:r>
            <a:r>
              <a:rPr lang="ko-KR" altLang="en-US" dirty="0" smtClean="0"/>
              <a:t>와 사용법이 </a:t>
            </a:r>
            <a:r>
              <a:rPr lang="ko-KR" altLang="en-US" dirty="0" err="1" smtClean="0"/>
              <a:t>비슷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48" y="1556792"/>
            <a:ext cx="4349350" cy="36724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V="1">
            <a:off x="1187624" y="980728"/>
            <a:ext cx="340196" cy="278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/>
          <p:nvPr/>
        </p:nvCxnSpPr>
        <p:spPr>
          <a:xfrm rot="16200000" flipH="1">
            <a:off x="1196734" y="1394074"/>
            <a:ext cx="1061900" cy="79208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895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Stash 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추가된 버전</a:t>
            </a:r>
            <a:r>
              <a:rPr lang="en-US" altLang="ko-KR" dirty="0" smtClean="0"/>
              <a:t>(Commit)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Stash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충돌 해결하기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(Merge</a:t>
            </a:r>
            <a:r>
              <a:rPr lang="ko-KR" altLang="en-US" dirty="0" smtClean="0"/>
              <a:t>와 동일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4248472" cy="357831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 flipV="1">
            <a:off x="971600" y="2060848"/>
            <a:ext cx="165618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816048"/>
            <a:ext cx="4262384" cy="359897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flipV="1">
            <a:off x="6084168" y="2852936"/>
            <a:ext cx="2826416" cy="1512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069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해당 버전</a:t>
            </a:r>
            <a:r>
              <a:rPr lang="en-US" altLang="ko-KR" dirty="0"/>
              <a:t>(Commit)</a:t>
            </a:r>
            <a:r>
              <a:rPr lang="ko-KR" altLang="en-US" dirty="0"/>
              <a:t>에 또 다른 이름을 </a:t>
            </a:r>
            <a:r>
              <a:rPr lang="ko-KR" altLang="en-US" dirty="0" smtClean="0"/>
              <a:t>명시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태그 추가 완료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4316288" cy="36303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507668"/>
            <a:ext cx="2795587" cy="117294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V="1">
            <a:off x="2915816" y="1988840"/>
            <a:ext cx="129614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flipV="1">
            <a:off x="3309764" y="1026448"/>
            <a:ext cx="2880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539551" y="3501008"/>
            <a:ext cx="2795587" cy="1155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838592"/>
            <a:ext cx="4297332" cy="362848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flipV="1">
            <a:off x="5508103" y="1844824"/>
            <a:ext cx="57606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6058098" y="1556792"/>
            <a:ext cx="288324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>
            <a:endCxn id="11" idx="2"/>
          </p:cNvCxnSpPr>
          <p:nvPr/>
        </p:nvCxnSpPr>
        <p:spPr>
          <a:xfrm rot="10800000" flipV="1">
            <a:off x="1937346" y="2132856"/>
            <a:ext cx="1660451" cy="136815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888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gitignore</a:t>
            </a:r>
            <a:r>
              <a:rPr lang="en-US" altLang="ko-KR" dirty="0" smtClean="0"/>
              <a:t> (1/3)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Visual Studio, C++</a:t>
            </a:r>
            <a:r>
              <a:rPr lang="ko-KR" altLang="en-US" dirty="0" smtClean="0"/>
              <a:t>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경우 생기는 환경데이터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Gitignore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IDE(</a:t>
            </a:r>
            <a:r>
              <a:rPr lang="ko-KR" altLang="en-US" dirty="0" smtClean="0"/>
              <a:t>통합개발환경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등에서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유저가 아닌 프로그램이 자체적으로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추가되는 메타데이터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환경 데이터 등을 무시 할 수 있는 기능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764705"/>
            <a:ext cx="4244280" cy="357326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 flipV="1">
            <a:off x="1619673" y="2748278"/>
            <a:ext cx="1440160" cy="1256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037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setup</a:t>
            </a:r>
            <a:endParaRPr lang="ko-KR" altLang="en-US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8352" y="908720"/>
            <a:ext cx="4316412" cy="3633991"/>
          </a:xfrm>
          <a:prstGeom prst="rect">
            <a:avLst/>
          </a:prstGeom>
        </p:spPr>
      </p:pic>
      <p:sp>
        <p:nvSpPr>
          <p:cNvPr id="9" name="내용 개체 틀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err="1" smtClean="0"/>
              <a:t>SourceTree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도구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옵션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이름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설정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sz="2400" dirty="0" smtClean="0"/>
              <a:t>버전관리 기록에 쓰이는 정보로 </a:t>
            </a:r>
            <a:r>
              <a:rPr lang="en-US" altLang="ko-KR" sz="2400" dirty="0" smtClean="0"/>
              <a:t>private </a:t>
            </a:r>
            <a:r>
              <a:rPr lang="en-US" altLang="ko-KR" sz="2400" dirty="0" err="1" smtClean="0"/>
              <a:t>Git</a:t>
            </a:r>
            <a:r>
              <a:rPr lang="en-US" altLang="ko-KR" sz="2400" dirty="0" smtClean="0"/>
              <a:t> repository</a:t>
            </a:r>
            <a:r>
              <a:rPr lang="ko-KR" altLang="en-US" sz="2400" dirty="0" smtClean="0"/>
              <a:t>에 필요한 이름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이메일과는</a:t>
            </a:r>
            <a:r>
              <a:rPr lang="ko-KR" altLang="en-US" sz="2400" dirty="0" smtClean="0"/>
              <a:t> 무관함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420888"/>
            <a:ext cx="3303265" cy="393369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83072" y="3114075"/>
            <a:ext cx="316835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55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gitignore</a:t>
            </a:r>
            <a:r>
              <a:rPr lang="en-US" altLang="ko-KR" dirty="0" smtClean="0"/>
              <a:t> (2/3)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단일 파일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확장자</a:t>
            </a:r>
            <a:r>
              <a:rPr lang="ko-KR" altLang="en-US" dirty="0" smtClean="0"/>
              <a:t> 패턴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ignore(</a:t>
            </a:r>
            <a:r>
              <a:rPr lang="ko-KR" altLang="en-US" dirty="0" smtClean="0"/>
              <a:t>무시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가능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.ignore </a:t>
            </a:r>
            <a:r>
              <a:rPr lang="ko-KR" altLang="en-US" dirty="0" smtClean="0"/>
              <a:t>파일 생성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무시될 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파일확장자가 저장됨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64704"/>
            <a:ext cx="4186159" cy="35283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061" y="3356992"/>
            <a:ext cx="2281610" cy="15565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 flipV="1">
            <a:off x="2195736" y="2348880"/>
            <a:ext cx="151216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H="1">
            <a:off x="2084061" y="3356992"/>
            <a:ext cx="2281610" cy="155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74974"/>
            <a:ext cx="4349844" cy="366213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flipV="1">
            <a:off x="6012160" y="2780928"/>
            <a:ext cx="1440160" cy="257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7459940" y="1556792"/>
            <a:ext cx="144016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873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gitignore</a:t>
            </a:r>
            <a:r>
              <a:rPr lang="en-US" altLang="ko-KR" dirty="0"/>
              <a:t> 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gitignore.io</a:t>
            </a:r>
          </a:p>
          <a:p>
            <a:pPr marL="0" indent="0">
              <a:buNone/>
            </a:pPr>
            <a:r>
              <a:rPr lang="en-US" altLang="ko-KR" u="sng" dirty="0">
                <a:hlinkClick r:id="rId2"/>
              </a:rPr>
              <a:t>https://www.gitignore.io/</a:t>
            </a:r>
            <a:endParaRPr lang="ko-KR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IDE, Program </a:t>
            </a:r>
            <a:r>
              <a:rPr lang="en-US" altLang="ko-KR" dirty="0" err="1" smtClean="0"/>
              <a:t>Laguage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별 </a:t>
            </a:r>
            <a:r>
              <a:rPr lang="en-US" altLang="ko-KR" dirty="0" smtClean="0"/>
              <a:t>.ignore </a:t>
            </a:r>
            <a:r>
              <a:rPr lang="ko-KR" altLang="en-US" dirty="0" smtClean="0"/>
              <a:t>소스</a:t>
            </a:r>
            <a:r>
              <a:rPr lang="en-US" altLang="ko-KR" dirty="0" smtClean="0"/>
              <a:t>,</a:t>
            </a:r>
            <a:r>
              <a:rPr lang="ko-KR" altLang="en-US" dirty="0" smtClean="0"/>
              <a:t>파일 제공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782927"/>
            <a:ext cx="4394925" cy="22140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703084"/>
            <a:ext cx="2697857" cy="350828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H="1">
            <a:off x="3437824" y="1889940"/>
            <a:ext cx="702128" cy="242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9" idx="2"/>
            <a:endCxn id="8" idx="3"/>
          </p:cNvCxnSpPr>
          <p:nvPr/>
        </p:nvCxnSpPr>
        <p:spPr>
          <a:xfrm rot="5400000">
            <a:off x="2170945" y="2839281"/>
            <a:ext cx="2324368" cy="911519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 flipH="1">
            <a:off x="197463" y="3114076"/>
            <a:ext cx="2679905" cy="3097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12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2666726"/>
          </a:xfrm>
        </p:spPr>
        <p:txBody>
          <a:bodyPr/>
          <a:lstStyle/>
          <a:p>
            <a:pPr algn="ctr"/>
            <a:r>
              <a:rPr lang="en-US" altLang="ko-KR" dirty="0" smtClean="0"/>
              <a:t>Collaboration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48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Remote Repository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원격 저장소 추가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(Remote Repository)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Local Repository</a:t>
            </a:r>
            <a:r>
              <a:rPr lang="ko-KR" altLang="en-US" dirty="0" smtClean="0"/>
              <a:t>에 있는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데이터를</a:t>
            </a:r>
            <a:r>
              <a:rPr lang="en-US" altLang="ko-KR" dirty="0"/>
              <a:t> </a:t>
            </a:r>
            <a:r>
              <a:rPr lang="ko-KR" altLang="en-US" dirty="0" smtClean="0"/>
              <a:t>외부에 있는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Server(Repository) </a:t>
            </a:r>
            <a:r>
              <a:rPr lang="ko-KR" altLang="en-US" dirty="0" smtClean="0"/>
              <a:t>를 추가한다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731175"/>
            <a:ext cx="4316412" cy="32018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268760"/>
            <a:ext cx="2222092" cy="12782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3027338"/>
            <a:ext cx="2221124" cy="11217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480" y="4379686"/>
            <a:ext cx="2220380" cy="128156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192288" y="1270872"/>
            <a:ext cx="2224572" cy="1276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95736" y="2996952"/>
            <a:ext cx="2221124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95736" y="4365104"/>
            <a:ext cx="2221124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27584" y="2597157"/>
            <a:ext cx="1224136" cy="111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구부러진 연결선 16"/>
          <p:cNvCxnSpPr>
            <a:stCxn id="16" idx="3"/>
          </p:cNvCxnSpPr>
          <p:nvPr/>
        </p:nvCxnSpPr>
        <p:spPr>
          <a:xfrm flipV="1">
            <a:off x="2051720" y="2420888"/>
            <a:ext cx="140568" cy="232151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13" idx="2"/>
          </p:cNvCxnSpPr>
          <p:nvPr/>
        </p:nvCxnSpPr>
        <p:spPr>
          <a:xfrm rot="16200000" flipH="1">
            <a:off x="3094904" y="2756689"/>
            <a:ext cx="456281" cy="3694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11" idx="2"/>
            <a:endCxn id="15" idx="0"/>
          </p:cNvCxnSpPr>
          <p:nvPr/>
        </p:nvCxnSpPr>
        <p:spPr>
          <a:xfrm rot="5400000">
            <a:off x="3198286" y="4257092"/>
            <a:ext cx="216024" cy="1270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341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Push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Push</a:t>
            </a:r>
          </a:p>
          <a:p>
            <a:pPr marL="0" indent="0">
              <a:buNone/>
            </a:pPr>
            <a:r>
              <a:rPr lang="en-US" altLang="ko-KR" dirty="0" smtClean="0"/>
              <a:t>Remote Repository</a:t>
            </a:r>
            <a:r>
              <a:rPr lang="ko-KR" altLang="en-US" dirty="0" smtClean="0"/>
              <a:t>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Local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Repository </a:t>
            </a:r>
            <a:br>
              <a:rPr lang="en-US" altLang="ko-KR" dirty="0" smtClean="0"/>
            </a:br>
            <a:r>
              <a:rPr lang="ko-KR" altLang="en-US" dirty="0" smtClean="0"/>
              <a:t>업로드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12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41401"/>
            <a:ext cx="4316413" cy="32076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917" y="1692938"/>
            <a:ext cx="2056566" cy="170460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408579" y="1124744"/>
            <a:ext cx="237626" cy="280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071177" y="1692937"/>
            <a:ext cx="2081306" cy="1704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9" name="내용 개체 틀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581361"/>
            <a:ext cx="4316413" cy="3207679"/>
          </a:xfrm>
          <a:prstGeom prst="rect">
            <a:avLst/>
          </a:prstGeom>
        </p:spPr>
      </p:pic>
      <p:cxnSp>
        <p:nvCxnSpPr>
          <p:cNvPr id="20" name="구부러진 연결선 19"/>
          <p:cNvCxnSpPr>
            <a:endCxn id="16" idx="0"/>
          </p:cNvCxnSpPr>
          <p:nvPr/>
        </p:nvCxnSpPr>
        <p:spPr>
          <a:xfrm>
            <a:off x="2646205" y="1268761"/>
            <a:ext cx="465625" cy="42417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308" y="2673481"/>
            <a:ext cx="4311180" cy="3203791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955392" y="3240010"/>
            <a:ext cx="2937088" cy="1269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436096" y="1151778"/>
            <a:ext cx="3456384" cy="1521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25"/>
          <p:cNvCxnSpPr>
            <a:stCxn id="16" idx="3"/>
          </p:cNvCxnSpPr>
          <p:nvPr/>
        </p:nvCxnSpPr>
        <p:spPr>
          <a:xfrm flipV="1">
            <a:off x="4152483" y="1916832"/>
            <a:ext cx="1283613" cy="62840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구부러진 연결선 28"/>
          <p:cNvCxnSpPr>
            <a:stCxn id="25" idx="2"/>
          </p:cNvCxnSpPr>
          <p:nvPr/>
        </p:nvCxnSpPr>
        <p:spPr>
          <a:xfrm rot="16200000" flipH="1">
            <a:off x="6953032" y="2884737"/>
            <a:ext cx="566529" cy="14401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005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Clone Repository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저장소 복제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(Clone Repository)</a:t>
            </a:r>
            <a:br>
              <a:rPr lang="en-US" altLang="ko-KR" dirty="0" smtClean="0"/>
            </a:b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외부에 만들어져 있는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Git</a:t>
            </a:r>
            <a:r>
              <a:rPr lang="en-US" altLang="ko-KR" dirty="0" smtClean="0"/>
              <a:t> Server (Repository) </a:t>
            </a:r>
            <a:r>
              <a:rPr lang="ko-KR" altLang="en-US" dirty="0" smtClean="0"/>
              <a:t>를 복제하여 </a:t>
            </a:r>
            <a:r>
              <a:rPr lang="en-US" altLang="ko-KR" dirty="0" smtClean="0"/>
              <a:t>Local</a:t>
            </a:r>
            <a:r>
              <a:rPr lang="ko-KR" altLang="en-US" dirty="0" smtClean="0"/>
              <a:t>에서 작업 할 수 있는 저장소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692696"/>
            <a:ext cx="4316412" cy="32076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11329" y="848777"/>
            <a:ext cx="287528" cy="280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110640"/>
            <a:ext cx="3181813" cy="155676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43607" y="1067976"/>
            <a:ext cx="3181813" cy="1599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29" y="2765337"/>
            <a:ext cx="4284471" cy="318394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9512" y="4001637"/>
            <a:ext cx="792088" cy="211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>
            <a:stCxn id="10" idx="3"/>
            <a:endCxn id="12" idx="1"/>
          </p:cNvCxnSpPr>
          <p:nvPr/>
        </p:nvCxnSpPr>
        <p:spPr>
          <a:xfrm>
            <a:off x="498857" y="988857"/>
            <a:ext cx="544750" cy="87883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2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Pul</a:t>
            </a:r>
            <a:r>
              <a:rPr lang="en-US" altLang="ko-KR" dirty="0"/>
              <a:t>l</a:t>
            </a:r>
            <a:endParaRPr lang="ko-KR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Pull</a:t>
            </a:r>
          </a:p>
          <a:p>
            <a:pPr marL="0" indent="0">
              <a:buNone/>
            </a:pPr>
            <a:r>
              <a:rPr lang="en-US" altLang="ko-KR" dirty="0"/>
              <a:t>Remote Repository</a:t>
            </a:r>
            <a:r>
              <a:rPr lang="ko-KR" altLang="en-US" dirty="0"/>
              <a:t>에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Local </a:t>
            </a:r>
            <a:r>
              <a:rPr lang="en-US" altLang="ko-KR" dirty="0" err="1"/>
              <a:t>Git</a:t>
            </a:r>
            <a:r>
              <a:rPr lang="en-US" altLang="ko-KR" dirty="0"/>
              <a:t> Repository </a:t>
            </a:r>
            <a:br>
              <a:rPr lang="en-US" altLang="ko-KR" dirty="0"/>
            </a:br>
            <a:r>
              <a:rPr lang="ko-KR" altLang="en-US" dirty="0" smtClean="0"/>
              <a:t>다운로드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2" name="내용 개체 틀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797385"/>
            <a:ext cx="4316412" cy="3207679"/>
          </a:xfrm>
          <a:prstGeom prst="rect">
            <a:avLst/>
          </a:prstGeom>
        </p:spPr>
      </p:pic>
      <p:pic>
        <p:nvPicPr>
          <p:cNvPr id="15" name="내용 개체 틀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36" y="1268760"/>
            <a:ext cx="4316413" cy="32076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192555" y="995892"/>
            <a:ext cx="237626" cy="249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380788" y="1909212"/>
            <a:ext cx="2687156" cy="1015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18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Pull Complete</a:t>
            </a:r>
          </a:p>
          <a:p>
            <a:r>
              <a:rPr lang="en-US" altLang="ko-KR" dirty="0" smtClean="0"/>
              <a:t>Fetch </a:t>
            </a:r>
            <a:r>
              <a:rPr lang="ko-KR" altLang="en-US" dirty="0" smtClean="0"/>
              <a:t>도 다운로드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Pull </a:t>
            </a:r>
            <a:r>
              <a:rPr lang="ko-KR" altLang="en-US" dirty="0" smtClean="0"/>
              <a:t>과 다르게 </a:t>
            </a:r>
            <a:r>
              <a:rPr lang="en-US" altLang="ko-KR" dirty="0" smtClean="0"/>
              <a:t>Merge </a:t>
            </a:r>
            <a:r>
              <a:rPr lang="ko-KR" altLang="en-US" dirty="0" smtClean="0"/>
              <a:t>작업 통합 하지 않음</a:t>
            </a:r>
            <a:endParaRPr lang="ko-KR" altLang="en-US" dirty="0"/>
          </a:p>
        </p:txBody>
      </p:sp>
      <p:pic>
        <p:nvPicPr>
          <p:cNvPr id="20" name="내용 개체 틀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941401"/>
            <a:ext cx="4316413" cy="3207679"/>
          </a:xfrm>
          <a:prstGeom prst="rect">
            <a:avLst/>
          </a:prstGeom>
        </p:spPr>
      </p:pic>
      <p:cxnSp>
        <p:nvCxnSpPr>
          <p:cNvPr id="21" name="구부러진 연결선 20"/>
          <p:cNvCxnSpPr/>
          <p:nvPr/>
        </p:nvCxnSpPr>
        <p:spPr>
          <a:xfrm rot="16200000" flipH="1">
            <a:off x="2172752" y="1382172"/>
            <a:ext cx="784468" cy="26961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423438" y="1516976"/>
            <a:ext cx="3541049" cy="2632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430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Collaboration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현재상황</a:t>
            </a:r>
            <a:endParaRPr lang="ko-KR" altLang="en-US" dirty="0"/>
          </a:p>
        </p:txBody>
      </p:sp>
      <p:sp>
        <p:nvSpPr>
          <p:cNvPr id="20" name="내용 개체 틀 1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가능한 기능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51520" y="3717032"/>
            <a:ext cx="1440160" cy="1224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Local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617576" y="1412776"/>
            <a:ext cx="1506624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Remote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915816" y="3717032"/>
            <a:ext cx="1440160" cy="1224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Clone</a:t>
            </a:r>
            <a:endParaRPr lang="ko-KR" altLang="en-US" dirty="0"/>
          </a:p>
        </p:txBody>
      </p:sp>
      <p:cxnSp>
        <p:nvCxnSpPr>
          <p:cNvPr id="10" name="구부러진 연결선 9"/>
          <p:cNvCxnSpPr>
            <a:stCxn id="7" idx="0"/>
            <a:endCxn id="8" idx="2"/>
          </p:cNvCxnSpPr>
          <p:nvPr/>
        </p:nvCxnSpPr>
        <p:spPr>
          <a:xfrm rot="5400000" flipH="1" flipV="1">
            <a:off x="466496" y="2565952"/>
            <a:ext cx="1656184" cy="645976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구부러진 연결선 12"/>
          <p:cNvCxnSpPr>
            <a:stCxn id="8" idx="6"/>
            <a:endCxn id="9" idx="0"/>
          </p:cNvCxnSpPr>
          <p:nvPr/>
        </p:nvCxnSpPr>
        <p:spPr>
          <a:xfrm>
            <a:off x="3124200" y="2060848"/>
            <a:ext cx="511696" cy="1656184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4644008" y="3645024"/>
            <a:ext cx="1440160" cy="1224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Local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6010064" y="1340768"/>
            <a:ext cx="1506624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Remote</a:t>
            </a:r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7308304" y="3645024"/>
            <a:ext cx="1440160" cy="1224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Clone</a:t>
            </a:r>
            <a:endParaRPr lang="ko-KR" altLang="en-US" dirty="0"/>
          </a:p>
        </p:txBody>
      </p:sp>
      <p:cxnSp>
        <p:nvCxnSpPr>
          <p:cNvPr id="3" name="구부러진 연결선 2"/>
          <p:cNvCxnSpPr>
            <a:stCxn id="22" idx="2"/>
            <a:endCxn id="21" idx="0"/>
          </p:cNvCxnSpPr>
          <p:nvPr/>
        </p:nvCxnSpPr>
        <p:spPr>
          <a:xfrm rot="10800000" flipV="1">
            <a:off x="5364088" y="1988840"/>
            <a:ext cx="645976" cy="1656184"/>
          </a:xfrm>
          <a:prstGeom prst="curvedConnector2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22" idx="6"/>
            <a:endCxn id="23" idx="0"/>
          </p:cNvCxnSpPr>
          <p:nvPr/>
        </p:nvCxnSpPr>
        <p:spPr>
          <a:xfrm>
            <a:off x="7516688" y="1988840"/>
            <a:ext cx="511696" cy="1656184"/>
          </a:xfrm>
          <a:prstGeom prst="curvedConnector2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846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Collaboration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79512" y="764704"/>
            <a:ext cx="8784976" cy="5544616"/>
          </a:xfrm>
        </p:spPr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현</a:t>
            </a:r>
            <a:r>
              <a:rPr lang="ko-KR" altLang="en-US" dirty="0"/>
              <a:t>재</a:t>
            </a:r>
            <a:r>
              <a:rPr lang="ko-KR" altLang="en-US" dirty="0" smtClean="0"/>
              <a:t> </a:t>
            </a:r>
            <a:r>
              <a:rPr lang="en-US" altLang="ko-KR" dirty="0" smtClean="0"/>
              <a:t>Remote Repository Status</a:t>
            </a:r>
          </a:p>
          <a:p>
            <a:r>
              <a:rPr lang="en-US" altLang="ko-KR" dirty="0" smtClean="0"/>
              <a:t>Origin </a:t>
            </a:r>
            <a:r>
              <a:rPr lang="ko-KR" altLang="en-US" dirty="0" smtClean="0"/>
              <a:t>은 현재 </a:t>
            </a:r>
            <a:r>
              <a:rPr lang="en-US" altLang="ko-KR" dirty="0" smtClean="0"/>
              <a:t>Remote Repository Branch</a:t>
            </a:r>
            <a:r>
              <a:rPr lang="ko-KR" altLang="en-US" dirty="0" smtClean="0"/>
              <a:t>를 나타냄</a:t>
            </a:r>
            <a:endParaRPr lang="en-US" altLang="ko-KR" dirty="0" smtClean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11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764704"/>
            <a:ext cx="5826154" cy="432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79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Collaboration Conflict (1/4)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Repository2</a:t>
            </a:r>
          </a:p>
          <a:p>
            <a:pPr marL="0" indent="0">
              <a:buNone/>
            </a:pPr>
            <a:r>
              <a:rPr lang="en-US" altLang="ko-KR" dirty="0"/>
              <a:t>Master Branch </a:t>
            </a:r>
            <a:r>
              <a:rPr lang="ko-KR" altLang="en-US" dirty="0"/>
              <a:t>에서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Repository </a:t>
            </a:r>
            <a:r>
              <a:rPr lang="en-US" altLang="ko-KR" dirty="0" smtClean="0"/>
              <a:t>2 </a:t>
            </a:r>
            <a:r>
              <a:rPr lang="en-US" altLang="ko-KR" dirty="0"/>
              <a:t>Commit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Repository1</a:t>
            </a:r>
          </a:p>
          <a:p>
            <a:pPr marL="0" indent="0">
              <a:buNone/>
            </a:pPr>
            <a:r>
              <a:rPr lang="en-US" altLang="ko-KR" dirty="0" smtClean="0"/>
              <a:t>Master Branch </a:t>
            </a:r>
            <a:r>
              <a:rPr lang="ko-KR" altLang="en-US" dirty="0" smtClean="0"/>
              <a:t>에서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Repository 1 Commit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5" y="908720"/>
            <a:ext cx="4457287" cy="33123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357" y="908720"/>
            <a:ext cx="4457287" cy="331236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403648" y="1484784"/>
            <a:ext cx="3024336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98076" y="1494716"/>
            <a:ext cx="3024336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14796" y="1070258"/>
            <a:ext cx="282332" cy="306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902720" y="1069433"/>
            <a:ext cx="282332" cy="306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flipV="1">
            <a:off x="3275856" y="2933328"/>
            <a:ext cx="1152128" cy="1071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flipV="1">
            <a:off x="7836009" y="2899373"/>
            <a:ext cx="1152128" cy="1071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5400000">
            <a:off x="817693" y="1114852"/>
            <a:ext cx="307815" cy="1440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 rot="5400000">
            <a:off x="5744690" y="1098958"/>
            <a:ext cx="307815" cy="1440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7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Create Local Repository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로컬 저장소 생성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로컬 저장소 생성 확인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98" y="1110436"/>
            <a:ext cx="4036916" cy="339868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3528" y="1268760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03648" y="2060848"/>
            <a:ext cx="24482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129112"/>
            <a:ext cx="4100264" cy="345201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756350" y="1916832"/>
            <a:ext cx="8239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0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Collaboration </a:t>
            </a:r>
            <a:r>
              <a:rPr lang="en-US" altLang="ko-KR" dirty="0" smtClean="0"/>
              <a:t>Conflict (2/4)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Repository 1 Push</a:t>
            </a:r>
            <a:br>
              <a:rPr lang="en-US" altLang="ko-KR" dirty="0" smtClean="0"/>
            </a:br>
            <a:r>
              <a:rPr lang="en-US" altLang="ko-KR" dirty="0" smtClean="0"/>
              <a:t>Complete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20688"/>
            <a:ext cx="4316412" cy="3207679"/>
          </a:xfrm>
          <a:prstGeom prst="rect">
            <a:avLst/>
          </a:prstGeom>
        </p:spPr>
      </p:pic>
      <p:pic>
        <p:nvPicPr>
          <p:cNvPr id="12" name="내용 개체 틀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7" y="1301441"/>
            <a:ext cx="4316413" cy="32076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81024" y="1833887"/>
            <a:ext cx="2946960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Repository 2 Push</a:t>
            </a:r>
            <a:br>
              <a:rPr lang="en-US" altLang="ko-KR" dirty="0" smtClean="0"/>
            </a:br>
            <a:r>
              <a:rPr lang="en-US" altLang="ko-KR" dirty="0" smtClean="0"/>
              <a:t>Rejected</a:t>
            </a:r>
            <a:endParaRPr lang="ko-KR" altLang="en-US" dirty="0"/>
          </a:p>
        </p:txBody>
      </p:sp>
      <p:pic>
        <p:nvPicPr>
          <p:cNvPr id="16" name="내용 개체 틀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620688"/>
            <a:ext cx="4316413" cy="320767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504676" y="1246552"/>
            <a:ext cx="3315796" cy="1822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419380" y="805784"/>
            <a:ext cx="216024" cy="244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20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Collaboration </a:t>
            </a:r>
            <a:r>
              <a:rPr lang="en-US" altLang="ko-KR" dirty="0" smtClean="0"/>
              <a:t>Conflict (3/4)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Repository 2 Pull</a:t>
            </a:r>
            <a:br>
              <a:rPr lang="en-US" altLang="ko-KR" dirty="0" smtClean="0"/>
            </a:br>
            <a:r>
              <a:rPr lang="en-US" altLang="ko-KR" dirty="0" smtClean="0"/>
              <a:t>Complete </a:t>
            </a:r>
          </a:p>
          <a:p>
            <a:r>
              <a:rPr lang="en-US" altLang="ko-KR" dirty="0" smtClean="0"/>
              <a:t>Origin Branch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Local Branch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Conflict</a:t>
            </a:r>
            <a:endParaRPr lang="ko-KR" altLang="en-US" dirty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766905"/>
            <a:ext cx="4316412" cy="3207679"/>
          </a:xfrm>
          <a:prstGeom prst="rect">
            <a:avLst/>
          </a:prstGeom>
        </p:spPr>
      </p:pic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Conflict Resolve</a:t>
            </a:r>
            <a:r>
              <a:rPr lang="ko-KR" altLang="en-US" dirty="0" smtClean="0"/>
              <a:t>는</a:t>
            </a:r>
            <a:r>
              <a:rPr lang="en-US" altLang="ko-KR" dirty="0" smtClean="0"/>
              <a:t>Merge Branch </a:t>
            </a:r>
            <a:r>
              <a:rPr lang="ko-KR" altLang="en-US" dirty="0" smtClean="0"/>
              <a:t>와 동일</a:t>
            </a:r>
            <a:endParaRPr lang="ko-KR" altLang="en-US" dirty="0"/>
          </a:p>
        </p:txBody>
      </p:sp>
      <p:pic>
        <p:nvPicPr>
          <p:cNvPr id="12" name="내용 개체 틀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094" y="793998"/>
            <a:ext cx="4238625" cy="30670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81024" y="1340768"/>
            <a:ext cx="2946960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92080" y="2348880"/>
            <a:ext cx="3312368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69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Collaboration </a:t>
            </a:r>
            <a:r>
              <a:rPr lang="en-US" altLang="ko-KR" dirty="0" smtClean="0"/>
              <a:t>Conflict (4/4)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Conflict Resolve </a:t>
            </a:r>
            <a:r>
              <a:rPr lang="ko-KR" altLang="en-US" dirty="0" smtClean="0"/>
              <a:t>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Commit</a:t>
            </a:r>
          </a:p>
          <a:p>
            <a:r>
              <a:rPr lang="ko-KR" altLang="en-US" dirty="0" smtClean="0"/>
              <a:t>앞으로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(ahead 2)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782145"/>
            <a:ext cx="4316412" cy="3207679"/>
          </a:xfrm>
          <a:prstGeom prst="rect">
            <a:avLst/>
          </a:prstGeom>
        </p:spPr>
      </p:pic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Repository 2 Push</a:t>
            </a:r>
            <a:br>
              <a:rPr lang="en-US" altLang="ko-KR" dirty="0" smtClean="0"/>
            </a:br>
            <a:r>
              <a:rPr lang="en-US" altLang="ko-KR" dirty="0" smtClean="0"/>
              <a:t>Complete</a:t>
            </a:r>
          </a:p>
          <a:p>
            <a:r>
              <a:rPr lang="en-US" altLang="ko-KR" dirty="0" smtClean="0"/>
              <a:t>Remote Repository Status(Origin)</a:t>
            </a:r>
          </a:p>
        </p:txBody>
      </p:sp>
      <p:pic>
        <p:nvPicPr>
          <p:cNvPr id="12" name="내용 개체 틀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797385"/>
            <a:ext cx="4316413" cy="32076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411760" y="980728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481024" y="1340768"/>
            <a:ext cx="2946960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940152" y="1340768"/>
            <a:ext cx="2946960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구부러진 연결선 19"/>
          <p:cNvCxnSpPr/>
          <p:nvPr/>
        </p:nvCxnSpPr>
        <p:spPr>
          <a:xfrm>
            <a:off x="4427984" y="2024844"/>
            <a:ext cx="1512168" cy="3600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50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2666726"/>
          </a:xfrm>
        </p:spPr>
        <p:txBody>
          <a:bodyPr/>
          <a:lstStyle/>
          <a:p>
            <a:pPr algn="ctr"/>
            <a:r>
              <a:rPr lang="en-US" altLang="ko-KR" dirty="0" err="1" smtClean="0"/>
              <a:t>Git</a:t>
            </a:r>
            <a:r>
              <a:rPr lang="en-US" altLang="ko-KR" dirty="0" smtClean="0"/>
              <a:t> Flow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02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Flow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/>
              <a:t>G</a:t>
            </a:r>
            <a:r>
              <a:rPr lang="en-US" altLang="ko-KR" dirty="0" err="1" smtClean="0"/>
              <a:t>it</a:t>
            </a:r>
            <a:r>
              <a:rPr lang="en-US" altLang="ko-KR" dirty="0" smtClean="0"/>
              <a:t>-flow</a:t>
            </a:r>
          </a:p>
          <a:p>
            <a:pPr marL="0" indent="0">
              <a:buNone/>
            </a:pPr>
            <a:r>
              <a:rPr lang="en-US" altLang="ko-KR" dirty="0" smtClean="0"/>
              <a:t>Vincent </a:t>
            </a:r>
            <a:r>
              <a:rPr lang="en-US" altLang="ko-KR" dirty="0"/>
              <a:t> </a:t>
            </a:r>
            <a:r>
              <a:rPr lang="en-US" altLang="ko-KR" dirty="0" err="1" smtClean="0"/>
              <a:t>Driessen</a:t>
            </a:r>
            <a:r>
              <a:rPr lang="ko-KR" altLang="en-US" dirty="0"/>
              <a:t>의 </a:t>
            </a:r>
            <a:r>
              <a:rPr lang="en-US" altLang="ko-KR" dirty="0" smtClean="0"/>
              <a:t>Successful  Branching Model</a:t>
            </a:r>
            <a:r>
              <a:rPr lang="ko-KR" altLang="en-US" dirty="0" smtClean="0"/>
              <a:t>을 </a:t>
            </a:r>
            <a:r>
              <a:rPr lang="ko-KR" altLang="en-US" dirty="0"/>
              <a:t>위한 고수준 저장소 작업을 </a:t>
            </a:r>
            <a:r>
              <a:rPr lang="ko-KR" altLang="en-US" dirty="0" smtClean="0"/>
              <a:t>제공하는 방법론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Git</a:t>
            </a:r>
            <a:r>
              <a:rPr lang="ko-KR" altLang="en-US" dirty="0"/>
              <a:t>의 </a:t>
            </a:r>
            <a:r>
              <a:rPr lang="en-US" altLang="ko-KR" dirty="0" smtClean="0"/>
              <a:t>Plugin.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표현을 하자면</a:t>
            </a:r>
            <a:r>
              <a:rPr lang="en-US" altLang="ko-KR" dirty="0" smtClean="0"/>
              <a:t>…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(OOP)</a:t>
            </a:r>
          </a:p>
          <a:p>
            <a:pPr marL="0" indent="0">
              <a:buNone/>
            </a:pPr>
            <a:r>
              <a:rPr lang="ko-KR" altLang="en-US" dirty="0" smtClean="0"/>
              <a:t>객체 지향 언어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 smtClean="0"/>
              <a:t>Git</a:t>
            </a:r>
            <a:r>
              <a:rPr lang="en-US" altLang="ko-KR" dirty="0" smtClean="0"/>
              <a:t> Flow </a:t>
            </a:r>
            <a:r>
              <a:rPr lang="ko-KR" altLang="en-US" dirty="0"/>
              <a:t>은</a:t>
            </a:r>
            <a:r>
              <a:rPr lang="en-US" altLang="ko-KR" dirty="0" smtClean="0"/>
              <a:t>(OODM)</a:t>
            </a:r>
          </a:p>
          <a:p>
            <a:pPr marL="0" indent="0">
              <a:buNone/>
            </a:pPr>
            <a:r>
              <a:rPr lang="ko-KR" altLang="en-US" dirty="0" smtClean="0"/>
              <a:t>객체 지향 개발 방법론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1026" name="Picture 2" descr="http://nvie.com/img/git-model@2x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31" y="765175"/>
            <a:ext cx="4183125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17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Flow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일반적인 개발 모델</a:t>
            </a:r>
            <a:endParaRPr lang="en-US" altLang="ko-KR" dirty="0" smtClean="0"/>
          </a:p>
          <a:p>
            <a:r>
              <a:rPr lang="en-US" altLang="ko-KR" dirty="0" smtClean="0"/>
              <a:t>Develop Branch</a:t>
            </a:r>
          </a:p>
          <a:p>
            <a:r>
              <a:rPr lang="en-US" altLang="ko-KR" dirty="0" smtClean="0"/>
              <a:t>Release Branch</a:t>
            </a:r>
            <a:endParaRPr lang="ko-KR" altLang="en-US" dirty="0"/>
          </a:p>
        </p:txBody>
      </p:sp>
      <p:pic>
        <p:nvPicPr>
          <p:cNvPr id="9" name="Picture 2" descr="branch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19" y="836662"/>
            <a:ext cx="24193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Develop Branch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보조할 </a:t>
            </a:r>
            <a:r>
              <a:rPr lang="en-US" altLang="ko-KR" dirty="0" smtClean="0"/>
              <a:t>Feature Branch</a:t>
            </a:r>
          </a:p>
          <a:p>
            <a:pPr marL="0" indent="0">
              <a:buNone/>
            </a:pPr>
            <a:r>
              <a:rPr lang="en-US" altLang="ko-KR" dirty="0" smtClean="0"/>
              <a:t>&amp; Non-fast forward</a:t>
            </a:r>
            <a:endParaRPr lang="ko-KR" altLang="en-US" dirty="0"/>
          </a:p>
        </p:txBody>
      </p:sp>
      <p:pic>
        <p:nvPicPr>
          <p:cNvPr id="12" name="Picture 4" descr="branch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692696"/>
            <a:ext cx="4316413" cy="38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10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Flow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9" name="Picture 2" descr="hotfix branch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6" y="1353666"/>
            <a:ext cx="292417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Release </a:t>
            </a:r>
            <a:r>
              <a:rPr lang="ko-KR" altLang="en-US" dirty="0"/>
              <a:t>에서 심각한 버그해결을 위한 </a:t>
            </a:r>
            <a:r>
              <a:rPr lang="en-US" altLang="ko-KR" dirty="0"/>
              <a:t>Hotfix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Branch </a:t>
            </a:r>
            <a:r>
              <a:rPr lang="ko-KR" altLang="en-US" dirty="0" smtClean="0"/>
              <a:t>전략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각 </a:t>
            </a:r>
            <a:r>
              <a:rPr lang="en-US" altLang="ko-KR" dirty="0" smtClean="0"/>
              <a:t>Branch </a:t>
            </a:r>
            <a:r>
              <a:rPr lang="ko-KR" altLang="en-US" dirty="0" smtClean="0"/>
              <a:t>는 담당하는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영역이 정해져 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그리고</a:t>
            </a:r>
            <a:r>
              <a:rPr lang="en-US" altLang="ko-KR" dirty="0" smtClean="0"/>
              <a:t>… Release </a:t>
            </a:r>
            <a:r>
              <a:rPr lang="ko-KR" altLang="en-US" dirty="0" smtClean="0"/>
              <a:t>준비를 위한 </a:t>
            </a:r>
            <a:r>
              <a:rPr lang="en-US" altLang="ko-KR" dirty="0" smtClean="0"/>
              <a:t>Branch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54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Flow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Flow’s Branch</a:t>
            </a:r>
          </a:p>
          <a:p>
            <a:endParaRPr lang="en-US" altLang="ko-KR" dirty="0"/>
          </a:p>
          <a:p>
            <a:r>
              <a:rPr lang="en-US" altLang="ko-KR" dirty="0" smtClean="0"/>
              <a:t>Master </a:t>
            </a:r>
            <a:r>
              <a:rPr lang="en-US" altLang="ko-KR" dirty="0"/>
              <a:t>(</a:t>
            </a:r>
            <a:r>
              <a:rPr lang="ko-KR" altLang="en-US" dirty="0"/>
              <a:t>배포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Develop (</a:t>
            </a:r>
            <a:r>
              <a:rPr lang="ko-KR" altLang="en-US" dirty="0"/>
              <a:t>개발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Feature (</a:t>
            </a:r>
            <a:r>
              <a:rPr lang="ko-KR" altLang="en-US" dirty="0"/>
              <a:t>기능추가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Hotfix </a:t>
            </a:r>
            <a:r>
              <a:rPr lang="en-US" altLang="ko-KR" dirty="0"/>
              <a:t>(</a:t>
            </a:r>
            <a:r>
              <a:rPr lang="ko-KR" altLang="en-US" dirty="0"/>
              <a:t>긴급수정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Release (</a:t>
            </a:r>
            <a:r>
              <a:rPr lang="ko-KR" altLang="en-US" dirty="0" smtClean="0"/>
              <a:t>배포준비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4100" name="Picture 4" descr="Git은 버전 관리용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13" y="765175"/>
            <a:ext cx="4155962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62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2666726"/>
          </a:xfrm>
        </p:spPr>
        <p:txBody>
          <a:bodyPr/>
          <a:lstStyle/>
          <a:p>
            <a:pPr algn="ctr"/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 smtClean="0"/>
              <a:t>Flow </a:t>
            </a:r>
            <a:r>
              <a:rPr lang="en-US" altLang="ko-KR" dirty="0" smtClean="0"/>
              <a:t>Sample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15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Flow in </a:t>
            </a:r>
            <a:r>
              <a:rPr lang="en-US" altLang="ko-KR" dirty="0" err="1" smtClean="0"/>
              <a:t>SourceTree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flow 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 (</a:t>
            </a:r>
            <a:r>
              <a:rPr lang="ko-KR" altLang="en-US" dirty="0" smtClean="0"/>
              <a:t>초기설정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git</a:t>
            </a:r>
            <a:r>
              <a:rPr lang="en-US" altLang="ko-KR" dirty="0"/>
              <a:t> </a:t>
            </a:r>
            <a:r>
              <a:rPr lang="en-US" altLang="ko-KR" dirty="0" smtClean="0"/>
              <a:t>flow 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 –f (</a:t>
            </a:r>
            <a:r>
              <a:rPr lang="ko-KR" altLang="en-US" dirty="0" smtClean="0"/>
              <a:t>재설정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1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1106231"/>
            <a:ext cx="4316412" cy="311485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523412" y="1309236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553032" y="1884238"/>
            <a:ext cx="2586920" cy="1760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12" idx="2"/>
            <a:endCxn id="15" idx="0"/>
          </p:cNvCxnSpPr>
          <p:nvPr/>
        </p:nvCxnSpPr>
        <p:spPr>
          <a:xfrm rot="5400000">
            <a:off x="3059469" y="1312283"/>
            <a:ext cx="358978" cy="78493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1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준비완료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Master, Develop</a:t>
            </a:r>
            <a:r>
              <a:rPr lang="ko-KR" altLang="en-US" dirty="0" smtClean="0"/>
              <a:t>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기본 </a:t>
            </a:r>
            <a:r>
              <a:rPr lang="en-US" altLang="ko-KR" dirty="0" smtClean="0"/>
              <a:t>Branch</a:t>
            </a:r>
          </a:p>
        </p:txBody>
      </p:sp>
      <p:pic>
        <p:nvPicPr>
          <p:cNvPr id="21" name="내용 개체 틀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105166"/>
            <a:ext cx="4316413" cy="311592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451862" y="1827996"/>
            <a:ext cx="488290" cy="248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4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Commit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저장소 이용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스테이지로 이동</a:t>
            </a:r>
            <a:endParaRPr lang="en-US" altLang="ko-KR" dirty="0" smtClean="0"/>
          </a:p>
          <a:p>
            <a:r>
              <a:rPr lang="ko-KR" altLang="en-US" dirty="0" err="1" smtClean="0"/>
              <a:t>커밋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36712"/>
            <a:ext cx="3592270" cy="3024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523" y="2780928"/>
            <a:ext cx="2463437" cy="202169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343044" y="3402107"/>
            <a:ext cx="212732" cy="170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47664" y="2492896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348" y="836711"/>
            <a:ext cx="3680068" cy="30982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868144" y="1484784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25"/>
          <p:cNvCxnSpPr/>
          <p:nvPr/>
        </p:nvCxnSpPr>
        <p:spPr>
          <a:xfrm rot="16200000" flipV="1">
            <a:off x="5724128" y="1844824"/>
            <a:ext cx="792088" cy="504056"/>
          </a:xfrm>
          <a:prstGeom prst="curvedConnector3">
            <a:avLst>
              <a:gd name="adj1" fmla="val -675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815652" y="3618131"/>
            <a:ext cx="212732" cy="170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Flow in </a:t>
            </a:r>
            <a:r>
              <a:rPr lang="en-US" altLang="ko-KR" dirty="0" err="1"/>
              <a:t>SourceTree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>
          <a:xfrm>
            <a:off x="179512" y="790201"/>
            <a:ext cx="8721790" cy="5544616"/>
          </a:xfrm>
        </p:spPr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Repository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</a:t>
            </a:r>
            <a:r>
              <a:rPr lang="en-US" altLang="ko-KR" dirty="0" err="1" smtClean="0"/>
              <a:t>VisualStudio</a:t>
            </a:r>
            <a:r>
              <a:rPr lang="en-US" altLang="ko-KR" dirty="0" smtClean="0"/>
              <a:t>, C++,</a:t>
            </a:r>
            <a:r>
              <a:rPr lang="en-US" altLang="ko-KR" dirty="0" err="1" smtClean="0"/>
              <a:t>Gitignore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  </a:t>
            </a:r>
            <a:r>
              <a:rPr lang="en-US" altLang="ko-KR" dirty="0" smtClean="0"/>
              <a:t>Main.cpp, </a:t>
            </a:r>
            <a:r>
              <a:rPr lang="en-US" altLang="ko-KR" dirty="0" err="1" smtClean="0"/>
              <a:t>Person.h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11" y="719223"/>
            <a:ext cx="5328592" cy="384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3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Flow in </a:t>
            </a:r>
            <a:r>
              <a:rPr lang="en-US" altLang="ko-KR" dirty="0" err="1"/>
              <a:t>SourceTree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Tag 0.1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현재 소스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80728"/>
            <a:ext cx="4291169" cy="3097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427" y="1412776"/>
            <a:ext cx="2545166" cy="19196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348" y="3429000"/>
            <a:ext cx="2754542" cy="208823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75655" y="1556792"/>
            <a:ext cx="299502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412776"/>
            <a:ext cx="2545166" cy="191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8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Flow in </a:t>
            </a:r>
            <a:r>
              <a:rPr lang="en-US" altLang="ko-KR" dirty="0" err="1"/>
              <a:t>SourceTree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현재 상황정리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Master(</a:t>
            </a:r>
            <a:r>
              <a:rPr lang="ko-KR" altLang="en-US" dirty="0" smtClean="0"/>
              <a:t>배포 판</a:t>
            </a:r>
            <a:r>
              <a:rPr lang="en-US" altLang="ko-KR" dirty="0" smtClean="0"/>
              <a:t>) </a:t>
            </a:r>
            <a:r>
              <a:rPr lang="ko-KR" altLang="en-US" dirty="0" smtClean="0"/>
              <a:t>완성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다음 작업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다음 개발을 위한 </a:t>
            </a:r>
            <a:r>
              <a:rPr lang="en-US" altLang="ko-KR" dirty="0" smtClean="0"/>
              <a:t>Develop Branch </a:t>
            </a:r>
            <a:r>
              <a:rPr lang="ko-KR" altLang="en-US" dirty="0" smtClean="0"/>
              <a:t>설정과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Feature Branch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8" name="Picture 4" descr="Git은 버전 관리용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13" y="765175"/>
            <a:ext cx="4155962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059832" y="1124744"/>
            <a:ext cx="135574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552" y="1364416"/>
            <a:ext cx="1872208" cy="14165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81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Flow in </a:t>
            </a:r>
            <a:r>
              <a:rPr lang="en-US" altLang="ko-KR" dirty="0" err="1"/>
              <a:t>SourceTree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Develop Branch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버전 추가 </a:t>
            </a:r>
            <a:endParaRPr lang="ko-KR" altLang="en-US" dirty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889143"/>
            <a:ext cx="4316412" cy="3115921"/>
          </a:xfrm>
          <a:prstGeom prst="rect">
            <a:avLst/>
          </a:prstGeom>
        </p:spPr>
      </p:pic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>
          <a:xfrm>
            <a:off x="4648200" y="789759"/>
            <a:ext cx="4316288" cy="5544616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Walk, Speak </a:t>
            </a:r>
          </a:p>
          <a:p>
            <a:pPr marL="0" indent="0">
              <a:buNone/>
            </a:pPr>
            <a:r>
              <a:rPr lang="en-US" altLang="ko-KR" dirty="0" smtClean="0"/>
              <a:t>Feature Branch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pic>
        <p:nvPicPr>
          <p:cNvPr id="12" name="내용 개체 틀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908720"/>
            <a:ext cx="4316413" cy="311592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922" y="2862635"/>
            <a:ext cx="2316219" cy="11424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724586" y="1060619"/>
            <a:ext cx="2776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68943" y="2862635"/>
            <a:ext cx="2295339" cy="1162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732240" y="1537273"/>
            <a:ext cx="864096" cy="911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996741" y="2771050"/>
            <a:ext cx="1431243" cy="863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147" y="3586406"/>
            <a:ext cx="2313341" cy="113873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660232" y="3588782"/>
            <a:ext cx="2295339" cy="1162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6497239" y="1741662"/>
            <a:ext cx="307815" cy="1440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8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Flow in </a:t>
            </a:r>
            <a:r>
              <a:rPr lang="en-US" altLang="ko-KR" dirty="0" err="1"/>
              <a:t>SourceTree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Feature/ walk </a:t>
            </a:r>
            <a:br>
              <a:rPr lang="en-US" altLang="ko-KR" dirty="0" smtClean="0"/>
            </a:br>
            <a:r>
              <a:rPr lang="en-US" altLang="ko-KR" dirty="0" smtClean="0"/>
              <a:t>Branch</a:t>
            </a:r>
            <a:r>
              <a:rPr lang="ko-KR" altLang="en-US" dirty="0" smtClean="0"/>
              <a:t>에</a:t>
            </a:r>
            <a:r>
              <a:rPr lang="ko-KR" altLang="en-US" dirty="0"/>
              <a:t>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Person.h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walk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745127"/>
            <a:ext cx="4316412" cy="3115921"/>
          </a:xfrm>
          <a:prstGeom prst="rect">
            <a:avLst/>
          </a:prstGeom>
        </p:spPr>
      </p:pic>
      <p:sp>
        <p:nvSpPr>
          <p:cNvPr id="12" name="내용 개체 틀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Feature/ speak </a:t>
            </a:r>
            <a:r>
              <a:rPr lang="en-US" altLang="ko-KR" dirty="0"/>
              <a:t>Branch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Person.h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speak </a:t>
            </a:r>
            <a:r>
              <a:rPr lang="ko-KR" altLang="en-US" dirty="0" smtClean="0"/>
              <a:t>추가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3" name="내용 개체 틀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764704"/>
            <a:ext cx="4316413" cy="311592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771801" y="2630617"/>
            <a:ext cx="1584176" cy="1086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24070" y="2652678"/>
            <a:ext cx="1584176" cy="1086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2680009" y="2877646"/>
            <a:ext cx="307815" cy="1440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7200747" y="2846114"/>
            <a:ext cx="307815" cy="1440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Flow in </a:t>
            </a:r>
            <a:r>
              <a:rPr lang="en-US" altLang="ko-KR" dirty="0" err="1"/>
              <a:t>SourceTree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현재 상황정리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Develop, Feature Branch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다음 작업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긴급 버그 수정 작업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Hotfix branch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>
                <a:solidFill>
                  <a:srgbClr val="F79646">
                    <a:lumMod val="50000"/>
                  </a:srgbClr>
                </a:solidFill>
              </a:rPr>
              <a:pPr/>
              <a:t>55</a:t>
            </a:fld>
            <a:endParaRPr lang="ko-KR" altLang="en-US">
              <a:solidFill>
                <a:srgbClr val="F79646">
                  <a:lumMod val="50000"/>
                </a:srgbClr>
              </a:solidFill>
            </a:endParaRPr>
          </a:p>
        </p:txBody>
      </p:sp>
      <p:pic>
        <p:nvPicPr>
          <p:cNvPr id="8" name="Picture 4" descr="Git은 버전 관리용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13" y="765175"/>
            <a:ext cx="4155962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691680" y="2348880"/>
            <a:ext cx="2162337" cy="8640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9552" y="1364416"/>
            <a:ext cx="1872208" cy="141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13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Flow in </a:t>
            </a:r>
            <a:r>
              <a:rPr lang="en-US" altLang="ko-KR" dirty="0" err="1"/>
              <a:t>SourceTree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현재 배포 판</a:t>
            </a:r>
            <a:r>
              <a:rPr lang="en-US" altLang="ko-KR" dirty="0" smtClean="0"/>
              <a:t>(Master)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배포 판</a:t>
            </a:r>
            <a:r>
              <a:rPr lang="en-US" altLang="ko-KR" dirty="0" smtClean="0"/>
              <a:t>(Master)</a:t>
            </a:r>
            <a:r>
              <a:rPr lang="ko-KR" altLang="en-US" dirty="0" smtClean="0"/>
              <a:t>에서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동적 메모리 해제 소스가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없어서 버그 발생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err="1" smtClean="0"/>
              <a:t>소멸자에</a:t>
            </a:r>
            <a:r>
              <a:rPr lang="ko-KR" altLang="en-US" dirty="0" smtClean="0"/>
              <a:t> 메모리 해제 소스 추가예정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3356992"/>
            <a:ext cx="2754542" cy="20882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40768"/>
            <a:ext cx="2545166" cy="191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6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Flow in </a:t>
            </a:r>
            <a:r>
              <a:rPr lang="en-US" altLang="ko-KR" dirty="0" err="1"/>
              <a:t>SourceTree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>
          <a:xfrm>
            <a:off x="150359" y="736104"/>
            <a:ext cx="4316288" cy="5544616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Flow</a:t>
            </a:r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New</a:t>
            </a:r>
            <a:r>
              <a:rPr lang="ko-KR" altLang="en-US" dirty="0" smtClean="0"/>
              <a:t> </a:t>
            </a:r>
            <a:r>
              <a:rPr lang="en-US" altLang="ko-KR" dirty="0" smtClean="0"/>
              <a:t>Hotfix Start</a:t>
            </a:r>
            <a:endParaRPr lang="ko-KR" altLang="en-US" dirty="0"/>
          </a:p>
        </p:txBody>
      </p:sp>
      <p:pic>
        <p:nvPicPr>
          <p:cNvPr id="16" name="내용 개체 틀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764704"/>
            <a:ext cx="4316413" cy="311592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420888"/>
            <a:ext cx="2457798" cy="122413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75656" y="2420888"/>
            <a:ext cx="2457798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67744" y="1829058"/>
            <a:ext cx="8564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내용 개체 틀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Hotfix Branch </a:t>
            </a:r>
            <a:r>
              <a:rPr lang="ko-KR" altLang="en-US" dirty="0" smtClean="0"/>
              <a:t>생성완료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2" name="내용 개체 틀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764704"/>
            <a:ext cx="4316413" cy="311592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395620" y="1340768"/>
            <a:ext cx="576064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08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Hotfix Branch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소스 수정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err="1" smtClean="0"/>
              <a:t>소멸자</a:t>
            </a:r>
            <a:r>
              <a:rPr lang="ko-KR" altLang="en-US" dirty="0" smtClean="0"/>
              <a:t> 추가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764704"/>
            <a:ext cx="4316412" cy="311592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915816" y="2636912"/>
            <a:ext cx="151216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내용 개체 틀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Hotfix </a:t>
            </a:r>
            <a:r>
              <a:rPr lang="ko-KR" altLang="en-US" dirty="0" smtClean="0"/>
              <a:t>마무리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자동으로 </a:t>
            </a:r>
            <a:r>
              <a:rPr lang="en-US" altLang="ko-KR" dirty="0" smtClean="0"/>
              <a:t>Develop, Master </a:t>
            </a:r>
            <a:r>
              <a:rPr lang="ko-KR" altLang="en-US" dirty="0" smtClean="0"/>
              <a:t>로 병합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495" y="764704"/>
            <a:ext cx="4317994" cy="311706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236066" y="1388065"/>
            <a:ext cx="1848560" cy="1312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7" name="Picture 4" descr="Git은 버전 관리용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13" y="765175"/>
            <a:ext cx="4155962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Master </a:t>
            </a:r>
            <a:r>
              <a:rPr lang="ko-KR" altLang="en-US" dirty="0" smtClean="0"/>
              <a:t>병합 완료</a:t>
            </a:r>
            <a:endParaRPr lang="en-US" altLang="ko-KR" dirty="0"/>
          </a:p>
          <a:p>
            <a:r>
              <a:rPr lang="en-US" altLang="ko-KR" dirty="0" smtClean="0"/>
              <a:t>Develop </a:t>
            </a:r>
            <a:r>
              <a:rPr lang="ko-KR" altLang="en-US" dirty="0" smtClean="0"/>
              <a:t>충돌 발생</a:t>
            </a:r>
            <a:endParaRPr lang="ko-KR" altLang="en-US" dirty="0"/>
          </a:p>
        </p:txBody>
      </p:sp>
      <p:pic>
        <p:nvPicPr>
          <p:cNvPr id="10" name="내용 개체 틀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908720"/>
            <a:ext cx="4316413" cy="311592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475656" y="2816870"/>
            <a:ext cx="576064" cy="396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47864" y="2600846"/>
            <a:ext cx="576064" cy="396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452320" y="2780928"/>
            <a:ext cx="1440160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94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Commit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69992" y="764704"/>
            <a:ext cx="4316288" cy="5544616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버전관리의 시작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소스코드 변경</a:t>
            </a:r>
            <a:endParaRPr lang="en-US" altLang="ko-KR" dirty="0" smtClean="0"/>
          </a:p>
          <a:p>
            <a:r>
              <a:rPr lang="ko-KR" altLang="en-US" dirty="0" err="1" smtClean="0"/>
              <a:t>커밋되지</a:t>
            </a:r>
            <a:r>
              <a:rPr lang="ko-KR" altLang="en-US" dirty="0" smtClean="0"/>
              <a:t> 않은 변경사항</a:t>
            </a:r>
            <a:endParaRPr lang="en-US" altLang="ko-KR" dirty="0" smtClean="0"/>
          </a:p>
          <a:p>
            <a:r>
              <a:rPr lang="ko-KR" altLang="en-US" dirty="0" err="1" smtClean="0"/>
              <a:t>커밋</a:t>
            </a:r>
            <a:endParaRPr lang="en-US" altLang="ko-KR" dirty="0" smtClean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92866"/>
            <a:ext cx="4038753" cy="340023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619671" y="1484784"/>
            <a:ext cx="2670601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19670" y="2780928"/>
            <a:ext cx="2670601" cy="1512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97" y="859694"/>
            <a:ext cx="4163683" cy="350541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149871" y="1500645"/>
            <a:ext cx="2670601" cy="344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84168" y="2888940"/>
            <a:ext cx="2736304" cy="1332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/>
          <p:nvPr/>
        </p:nvCxnSpPr>
        <p:spPr>
          <a:xfrm rot="16200000" flipV="1">
            <a:off x="5937000" y="3209823"/>
            <a:ext cx="792088" cy="36634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06232" y="3146774"/>
            <a:ext cx="3099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1</a:t>
            </a:r>
            <a:endParaRPr lang="ko-KR" altLang="en-US" sz="1000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76057" y="1041245"/>
            <a:ext cx="216024" cy="227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177230" y="1254424"/>
            <a:ext cx="3099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9929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Hotfix Branch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Master</a:t>
            </a:r>
            <a:r>
              <a:rPr lang="ko-KR" altLang="en-US" dirty="0"/>
              <a:t> </a:t>
            </a:r>
            <a:r>
              <a:rPr lang="en-US" altLang="ko-KR" dirty="0" smtClean="0"/>
              <a:t>Root </a:t>
            </a:r>
            <a:r>
              <a:rPr lang="ko-KR" altLang="en-US" dirty="0" smtClean="0"/>
              <a:t>에서 나온 </a:t>
            </a:r>
            <a:r>
              <a:rPr lang="en-US" altLang="ko-KR" dirty="0" smtClean="0"/>
              <a:t>Branch </a:t>
            </a:r>
            <a:r>
              <a:rPr lang="ko-KR" altLang="en-US" dirty="0" smtClean="0"/>
              <a:t>이기 때문에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fast-forward Merge</a:t>
            </a:r>
            <a:r>
              <a:rPr lang="ko-KR" altLang="en-US" dirty="0" smtClean="0"/>
              <a:t>가 가능한 반면에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 smtClean="0"/>
              <a:t>Develop Branch</a:t>
            </a:r>
            <a:r>
              <a:rPr lang="ko-KR" altLang="en-US" dirty="0" smtClean="0"/>
              <a:t>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변경점은</a:t>
            </a:r>
            <a:r>
              <a:rPr lang="ko-KR" altLang="en-US" dirty="0" smtClean="0"/>
              <a:t> 따로 병합 과정이 필요하다</a:t>
            </a:r>
            <a:r>
              <a:rPr lang="en-US" altLang="ko-KR" dirty="0" smtClean="0"/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10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8769" y="927100"/>
            <a:ext cx="40576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55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flow </a:t>
            </a:r>
            <a:r>
              <a:rPr lang="ko-KR" altLang="en-US" dirty="0" smtClean="0"/>
              <a:t>가 제공한 기능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특정 </a:t>
            </a:r>
            <a:r>
              <a:rPr lang="en-US" altLang="ko-KR" dirty="0" smtClean="0"/>
              <a:t>Branch </a:t>
            </a:r>
            <a:r>
              <a:rPr lang="ko-KR" altLang="en-US" dirty="0" smtClean="0"/>
              <a:t>마무리 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필요한 방향의 자동 병합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태그 추가가 이루어진다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Develop Branch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Conflict resolve</a:t>
            </a:r>
            <a:endParaRPr lang="ko-KR" altLang="en-US" dirty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764704"/>
            <a:ext cx="4316412" cy="311592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275856" y="2636912"/>
            <a:ext cx="1152128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75656" y="1340767"/>
            <a:ext cx="2952328" cy="1204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60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Flow in </a:t>
            </a:r>
            <a:r>
              <a:rPr lang="en-US" altLang="ko-KR" dirty="0" err="1"/>
              <a:t>SourceTree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현재 상황정리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긴급 버그 수정 작업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Hotfix branch </a:t>
            </a:r>
            <a:r>
              <a:rPr lang="ko-KR" altLang="en-US" dirty="0"/>
              <a:t>생성</a:t>
            </a:r>
            <a:r>
              <a:rPr lang="en-US" altLang="ko-KR" dirty="0"/>
              <a:t> 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 smtClean="0"/>
              <a:t>Master, Develop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병합완료</a:t>
            </a:r>
            <a:r>
              <a:rPr lang="en-US" altLang="ko-KR" dirty="0" smtClean="0"/>
              <a:t>, (0.2)</a:t>
            </a:r>
            <a:r>
              <a:rPr lang="ko-KR" altLang="en-US" dirty="0" smtClean="0"/>
              <a:t>태그 추가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(0.2)Hotfix Branch </a:t>
            </a:r>
            <a:r>
              <a:rPr lang="ko-KR" altLang="en-US" dirty="0" smtClean="0"/>
              <a:t>제거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다음 작업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Feature/walk </a:t>
            </a:r>
            <a:r>
              <a:rPr lang="ko-KR" altLang="en-US" dirty="0" smtClean="0"/>
              <a:t>완료</a:t>
            </a:r>
            <a:endParaRPr lang="en-US" altLang="ko-KR" dirty="0" smtClean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>
                <a:solidFill>
                  <a:srgbClr val="F79646">
                    <a:lumMod val="50000"/>
                  </a:srgbClr>
                </a:solidFill>
              </a:rPr>
              <a:pPr/>
              <a:t>62</a:t>
            </a:fld>
            <a:endParaRPr lang="ko-KR" altLang="en-US">
              <a:solidFill>
                <a:srgbClr val="F79646">
                  <a:lumMod val="50000"/>
                </a:srgbClr>
              </a:solidFill>
            </a:endParaRPr>
          </a:p>
        </p:txBody>
      </p:sp>
      <p:pic>
        <p:nvPicPr>
          <p:cNvPr id="8" name="Picture 4" descr="Git은 버전 관리용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13" y="765175"/>
            <a:ext cx="4155962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691680" y="2348880"/>
            <a:ext cx="2162337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87624" y="3212977"/>
            <a:ext cx="792088" cy="5040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75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Flow in </a:t>
            </a:r>
            <a:r>
              <a:rPr lang="en-US" altLang="ko-KR" dirty="0" err="1"/>
              <a:t>SourceTree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Feature/walk </a:t>
            </a:r>
            <a:br>
              <a:rPr lang="en-US" altLang="ko-KR" dirty="0" smtClean="0"/>
            </a:br>
            <a:r>
              <a:rPr lang="ko-KR" altLang="en-US" dirty="0" smtClean="0"/>
              <a:t>기능 마무리</a:t>
            </a:r>
            <a:endParaRPr lang="ko-KR" altLang="en-US" dirty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764704"/>
            <a:ext cx="4316412" cy="3115921"/>
          </a:xfrm>
          <a:prstGeom prst="rect">
            <a:avLst/>
          </a:prstGeom>
        </p:spPr>
      </p:pic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Feature/walk </a:t>
            </a:r>
            <a:br>
              <a:rPr lang="en-US" altLang="ko-KR" dirty="0"/>
            </a:br>
            <a:r>
              <a:rPr lang="ko-KR" altLang="en-US" dirty="0"/>
              <a:t>기능 </a:t>
            </a:r>
            <a:r>
              <a:rPr lang="ko-KR" altLang="en-US" dirty="0" smtClean="0"/>
              <a:t>마무리 적용 완료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2" name="내용 개체 틀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764704"/>
            <a:ext cx="4316413" cy="311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16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Flow in </a:t>
            </a:r>
            <a:r>
              <a:rPr lang="en-US" altLang="ko-KR" dirty="0" err="1"/>
              <a:t>SourceTree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현재 상황정리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Feature/walk </a:t>
            </a:r>
            <a:r>
              <a:rPr lang="ko-KR" altLang="en-US" dirty="0"/>
              <a:t>완료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다음 작업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1.0 Release </a:t>
            </a:r>
            <a:r>
              <a:rPr lang="ko-KR" altLang="en-US" dirty="0" smtClean="0"/>
              <a:t>준비를 위한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Release Branch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버그 수정 후 배포</a:t>
            </a:r>
            <a:endParaRPr lang="en-US" altLang="ko-KR" dirty="0" smtClean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>
                <a:solidFill>
                  <a:srgbClr val="F79646">
                    <a:lumMod val="50000"/>
                  </a:srgbClr>
                </a:solidFill>
              </a:rPr>
              <a:pPr/>
              <a:t>64</a:t>
            </a:fld>
            <a:endParaRPr lang="ko-KR" altLang="en-US">
              <a:solidFill>
                <a:srgbClr val="F79646">
                  <a:lumMod val="50000"/>
                </a:srgbClr>
              </a:solidFill>
            </a:endParaRPr>
          </a:p>
        </p:txBody>
      </p:sp>
      <p:pic>
        <p:nvPicPr>
          <p:cNvPr id="8" name="Picture 4" descr="Git은 버전 관리용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13" y="765175"/>
            <a:ext cx="4155962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612320" y="3284984"/>
            <a:ext cx="2239600" cy="20162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87624" y="3212977"/>
            <a:ext cx="79208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07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새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시작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(1.0 ) Release Branch</a:t>
            </a:r>
            <a:br>
              <a:rPr lang="en-US" altLang="ko-KR" dirty="0" smtClean="0"/>
            </a:br>
            <a:r>
              <a:rPr lang="ko-KR" altLang="en-US" dirty="0" smtClean="0"/>
              <a:t>추가</a:t>
            </a:r>
            <a:endParaRPr lang="ko-KR" altLang="en-US" dirty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764704"/>
            <a:ext cx="4316412" cy="3115921"/>
          </a:xfrm>
          <a:prstGeom prst="rect">
            <a:avLst/>
          </a:prstGeom>
        </p:spPr>
      </p:pic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(1.0) Release Branch</a:t>
            </a:r>
            <a:r>
              <a:rPr lang="ko-KR" altLang="en-US" dirty="0" smtClean="0"/>
              <a:t>생성 완료</a:t>
            </a:r>
            <a:endParaRPr lang="ko-KR" altLang="en-US" dirty="0"/>
          </a:p>
        </p:txBody>
      </p:sp>
      <p:pic>
        <p:nvPicPr>
          <p:cNvPr id="12" name="내용 개체 틀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764704"/>
            <a:ext cx="4316413" cy="311592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683797" y="1388065"/>
            <a:ext cx="2016224" cy="1024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412446" y="1196752"/>
            <a:ext cx="3480033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1278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05809"/>
            <a:ext cx="3316708" cy="1234634"/>
          </a:xfrm>
          <a:prstGeom prst="rect">
            <a:avLst/>
          </a:prstGeom>
        </p:spPr>
      </p:pic>
      <p:pic>
        <p:nvPicPr>
          <p:cNvPr id="12" name="내용 개체 틀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8" y="4333515"/>
            <a:ext cx="4316412" cy="141399"/>
          </a:xfrm>
          <a:prstGeom prst="rect">
            <a:avLst/>
          </a:prstGeom>
        </p:spPr>
      </p:pic>
      <p:sp>
        <p:nvSpPr>
          <p:cNvPr id="14" name="내용 개체 틀 1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Release Branch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버그 수정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5" name="내용 개체 틀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51" y="4481037"/>
            <a:ext cx="1296144" cy="115857"/>
          </a:xfrm>
          <a:prstGeom prst="rect">
            <a:avLst/>
          </a:prstGeom>
        </p:spPr>
      </p:pic>
      <p:pic>
        <p:nvPicPr>
          <p:cNvPr id="18" name="내용 개체 틀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3046091"/>
            <a:ext cx="2924175" cy="1066800"/>
          </a:xfrm>
          <a:prstGeom prst="rect">
            <a:avLst/>
          </a:prstGeom>
        </p:spPr>
      </p:pic>
      <p:sp>
        <p:nvSpPr>
          <p:cNvPr id="20" name="내용 개체 틀 19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버그 수정 완료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선택사항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Develop Branch </a:t>
            </a:r>
            <a:r>
              <a:rPr lang="ko-KR" altLang="en-US" dirty="0" smtClean="0"/>
              <a:t>계속해서 병합</a:t>
            </a:r>
            <a:endParaRPr lang="ko-KR" altLang="en-US" dirty="0"/>
          </a:p>
        </p:txBody>
      </p:sp>
      <p:pic>
        <p:nvPicPr>
          <p:cNvPr id="21" name="내용 개체 틀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764704"/>
            <a:ext cx="4316413" cy="311592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412446" y="1196752"/>
            <a:ext cx="3480033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4208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여기서 잠깐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(</a:t>
            </a:r>
            <a:r>
              <a:rPr lang="ko-KR" altLang="en-US" dirty="0" smtClean="0"/>
              <a:t>충돌을 줄이는 방법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Git</a:t>
            </a:r>
            <a:r>
              <a:rPr lang="en-US" altLang="ko-KR" dirty="0" smtClean="0"/>
              <a:t> Flow </a:t>
            </a:r>
            <a:r>
              <a:rPr lang="ko-KR" altLang="en-US" dirty="0" smtClean="0"/>
              <a:t>가 제공하는 마무리는 필요한 방향에 병합기능을 자동으로 수행하지만 </a:t>
            </a:r>
            <a:r>
              <a:rPr lang="en-US" altLang="ko-KR" dirty="0" smtClean="0"/>
              <a:t>Release Branch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Develop </a:t>
            </a:r>
            <a:r>
              <a:rPr lang="ko-KR" altLang="en-US" dirty="0" smtClean="0"/>
              <a:t>으로 계속된 병합은 수동으로 작업해야 한다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7" name="Picture 4" descr="Git은 버전 관리용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13" y="765175"/>
            <a:ext cx="4155962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619672" y="3861049"/>
            <a:ext cx="1080120" cy="1296144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9576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(1.0)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마무리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Master, Develop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자동 병합</a:t>
            </a:r>
            <a:endParaRPr lang="en-US" altLang="ko-KR" dirty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764704"/>
            <a:ext cx="4316412" cy="3115921"/>
          </a:xfrm>
          <a:prstGeom prst="rect">
            <a:avLst/>
          </a:prstGeom>
        </p:spPr>
      </p:pic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(1.0)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완성</a:t>
            </a:r>
            <a:r>
              <a:rPr lang="en-US" altLang="ko-KR" dirty="0" smtClean="0"/>
              <a:t>Release Branch </a:t>
            </a:r>
            <a:r>
              <a:rPr lang="ko-KR" altLang="en-US" dirty="0" smtClean="0"/>
              <a:t>제거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1.0 </a:t>
            </a:r>
            <a:r>
              <a:rPr lang="ko-KR" altLang="en-US" dirty="0"/>
              <a:t>태그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12" name="내용 개체 틀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764704"/>
            <a:ext cx="4316413" cy="311592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763687" y="1388065"/>
            <a:ext cx="1872209" cy="1320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412446" y="1196752"/>
            <a:ext cx="3480033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9907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Flow in </a:t>
            </a:r>
            <a:r>
              <a:rPr lang="en-US" altLang="ko-KR" dirty="0" err="1"/>
              <a:t>SourceTree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현재 상황정리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1.0 Release </a:t>
            </a:r>
            <a:r>
              <a:rPr lang="ko-KR" altLang="en-US" dirty="0"/>
              <a:t>준비를 위한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Release Branch </a:t>
            </a:r>
            <a:r>
              <a:rPr lang="ko-KR" altLang="en-US" dirty="0"/>
              <a:t>생성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버그 수정 후 </a:t>
            </a:r>
            <a:r>
              <a:rPr lang="ko-KR" altLang="en-US" dirty="0" smtClean="0"/>
              <a:t>배포</a:t>
            </a:r>
            <a:r>
              <a:rPr lang="en-US" altLang="ko-KR" dirty="0" smtClean="0"/>
              <a:t> </a:t>
            </a:r>
            <a:r>
              <a:rPr lang="ko-KR" altLang="en-US" dirty="0" smtClean="0"/>
              <a:t>완료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다음 작업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Feature/speak </a:t>
            </a:r>
            <a:r>
              <a:rPr lang="ko-KR" altLang="en-US" dirty="0" smtClean="0"/>
              <a:t>완료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Release </a:t>
            </a:r>
            <a:r>
              <a:rPr lang="ko-KR" altLang="en-US" dirty="0" smtClean="0"/>
              <a:t>준비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배포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>
                <a:solidFill>
                  <a:srgbClr val="F79646">
                    <a:lumMod val="50000"/>
                  </a:srgbClr>
                </a:solidFill>
              </a:rPr>
              <a:pPr/>
              <a:t>69</a:t>
            </a:fld>
            <a:endParaRPr lang="ko-KR" altLang="en-US">
              <a:solidFill>
                <a:srgbClr val="F79646">
                  <a:lumMod val="50000"/>
                </a:srgbClr>
              </a:solidFill>
            </a:endParaRPr>
          </a:p>
        </p:txBody>
      </p:sp>
      <p:pic>
        <p:nvPicPr>
          <p:cNvPr id="8" name="Picture 4" descr="Git은 버전 관리용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13" y="765175"/>
            <a:ext cx="4155962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612320" y="3284984"/>
            <a:ext cx="2239600" cy="2016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0232" y="5327344"/>
            <a:ext cx="3031688" cy="9892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HEAD, INDEX, WORKING DIRECTORY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1520" y="1556792"/>
            <a:ext cx="4316412" cy="3633991"/>
          </a:xfrm>
          <a:prstGeom prst="rect">
            <a:avLst/>
          </a:prstGeom>
        </p:spPr>
      </p:pic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err="1" smtClean="0"/>
              <a:t>Git</a:t>
            </a:r>
            <a:r>
              <a:rPr lang="ko-KR" altLang="en-US" dirty="0" smtClean="0"/>
              <a:t>이 제공한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공간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HEAD </a:t>
            </a:r>
          </a:p>
          <a:p>
            <a:pPr marL="0" indent="0">
              <a:buNone/>
            </a:pPr>
            <a:r>
              <a:rPr lang="ko-KR" altLang="en-US" dirty="0" smtClean="0"/>
              <a:t>최종 </a:t>
            </a:r>
            <a:r>
              <a:rPr lang="en-US" altLang="ko-KR" dirty="0" smtClean="0"/>
              <a:t>Commit </a:t>
            </a:r>
            <a:r>
              <a:rPr lang="ko-KR" altLang="en-US" dirty="0" smtClean="0"/>
              <a:t>되는 공간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INDEX</a:t>
            </a:r>
          </a:p>
          <a:p>
            <a:pPr marL="0" indent="0">
              <a:buNone/>
            </a:pPr>
            <a:r>
              <a:rPr lang="en-US" altLang="ko-KR" dirty="0" smtClean="0"/>
              <a:t>HEAD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Commit </a:t>
            </a:r>
            <a:r>
              <a:rPr lang="ko-KR" altLang="en-US" dirty="0" smtClean="0"/>
              <a:t>전에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거쳐야 하는 공간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WORKING DIRECTORY</a:t>
            </a:r>
          </a:p>
          <a:p>
            <a:pPr marL="0" indent="0">
              <a:buNone/>
            </a:pPr>
            <a:r>
              <a:rPr lang="en-US" altLang="ko-KR" dirty="0" smtClean="0"/>
              <a:t>Local Drive</a:t>
            </a:r>
            <a:r>
              <a:rPr lang="ko-KR" altLang="en-US" dirty="0" smtClean="0"/>
              <a:t>를 의미함</a:t>
            </a:r>
            <a:endParaRPr lang="en-US" altLang="ko-KR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1691804" y="2166447"/>
            <a:ext cx="2808312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91804" y="3735795"/>
            <a:ext cx="1440160" cy="590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91804" y="4398695"/>
            <a:ext cx="1440160" cy="590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80108" y="2784322"/>
            <a:ext cx="639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HEAD</a:t>
            </a:r>
            <a:endParaRPr lang="ko-KR" altLang="en-US" sz="1000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1724" y="3864442"/>
            <a:ext cx="639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INDEX</a:t>
            </a:r>
            <a:endParaRPr lang="ko-KR" altLang="en-US" sz="1000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5576" y="4512514"/>
            <a:ext cx="92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WORKING</a:t>
            </a:r>
          </a:p>
          <a:p>
            <a:r>
              <a:rPr lang="en-US" altLang="ko-KR" sz="1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DIRECTORY</a:t>
            </a:r>
          </a:p>
        </p:txBody>
      </p:sp>
      <p:cxnSp>
        <p:nvCxnSpPr>
          <p:cNvPr id="18" name="구부러진 연결선 17"/>
          <p:cNvCxnSpPr>
            <a:stCxn id="14" idx="1"/>
            <a:endCxn id="13" idx="1"/>
          </p:cNvCxnSpPr>
          <p:nvPr/>
        </p:nvCxnSpPr>
        <p:spPr>
          <a:xfrm rot="10800000">
            <a:off x="1691804" y="4031241"/>
            <a:ext cx="12700" cy="662900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stCxn id="13" idx="1"/>
            <a:endCxn id="12" idx="1"/>
          </p:cNvCxnSpPr>
          <p:nvPr/>
        </p:nvCxnSpPr>
        <p:spPr>
          <a:xfrm rot="10800000">
            <a:off x="1691804" y="2886527"/>
            <a:ext cx="12700" cy="1144714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65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Flow in </a:t>
            </a:r>
            <a:r>
              <a:rPr lang="en-US" altLang="ko-KR" dirty="0" err="1"/>
              <a:t>SourceTree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Feature/speak </a:t>
            </a:r>
            <a:r>
              <a:rPr lang="ko-KR" altLang="en-US" dirty="0" smtClean="0"/>
              <a:t>마무리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764704"/>
            <a:ext cx="4316412" cy="3115921"/>
          </a:xfrm>
          <a:prstGeom prst="rect">
            <a:avLst/>
          </a:prstGeom>
        </p:spPr>
      </p:pic>
      <p:sp>
        <p:nvSpPr>
          <p:cNvPr id="12" name="내용 개체 틀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충돌 발생</a:t>
            </a:r>
            <a:endParaRPr lang="ko-KR" altLang="en-US" dirty="0"/>
          </a:p>
        </p:txBody>
      </p:sp>
      <p:pic>
        <p:nvPicPr>
          <p:cNvPr id="13" name="내용 개체 틀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764704"/>
            <a:ext cx="4316413" cy="311592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63687" y="1388065"/>
            <a:ext cx="1872209" cy="1104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12446" y="1196752"/>
            <a:ext cx="3480033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5636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Flow in </a:t>
            </a:r>
            <a:r>
              <a:rPr lang="en-US" altLang="ko-KR" dirty="0" err="1"/>
              <a:t>SourceTree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6770" y="765175"/>
            <a:ext cx="3601647" cy="5543550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협업 하면서 발생 할 수 있는 충돌이 아닌 중복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협업을 하면서 시각적으로 확인이 가능한 병합충돌</a:t>
            </a:r>
            <a:endParaRPr lang="en-US" altLang="ko-KR" dirty="0" smtClean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1124745"/>
            <a:ext cx="1440160" cy="432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64766" y="4692116"/>
            <a:ext cx="2787154" cy="1616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5346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Flow in </a:t>
            </a:r>
            <a:r>
              <a:rPr lang="en-US" altLang="ko-KR" dirty="0" err="1"/>
              <a:t>SourceTree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충돌 해결</a:t>
            </a:r>
            <a:endParaRPr lang="ko-KR" altLang="en-US" dirty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764704"/>
            <a:ext cx="4316412" cy="3115921"/>
          </a:xfrm>
          <a:prstGeom prst="rect">
            <a:avLst/>
          </a:prstGeom>
        </p:spPr>
      </p:pic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새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2" name="내용 개체 틀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550" y="753960"/>
            <a:ext cx="4316413" cy="311592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009699" y="1388596"/>
            <a:ext cx="2016224" cy="1024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75657" y="1340768"/>
            <a:ext cx="2952328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3981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Flow in </a:t>
            </a:r>
            <a:r>
              <a:rPr lang="en-US" altLang="ko-KR" dirty="0" err="1"/>
              <a:t>SourceTree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(2.0)Release Branch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Main.cpp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764704"/>
            <a:ext cx="4316412" cy="311592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8" y="3645024"/>
            <a:ext cx="3186856" cy="1115801"/>
          </a:xfrm>
          <a:prstGeom prst="rect">
            <a:avLst/>
          </a:prstGeom>
        </p:spPr>
      </p:pic>
      <p:sp>
        <p:nvSpPr>
          <p:cNvPr id="16" name="내용 개체 틀 1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(2.0)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마무리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7" name="내용 개체 틀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764704"/>
            <a:ext cx="4316413" cy="311592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275856" y="2620086"/>
            <a:ext cx="1152128" cy="736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9263" y="3645575"/>
            <a:ext cx="3186981" cy="1115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92309" y="1404893"/>
            <a:ext cx="1736547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7484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Flow in </a:t>
            </a:r>
            <a:r>
              <a:rPr lang="en-US" altLang="ko-KR" dirty="0" err="1"/>
              <a:t>SourceTree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79512" y="764704"/>
            <a:ext cx="8784976" cy="5544616"/>
          </a:xfrm>
        </p:spPr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Flow</a:t>
            </a:r>
            <a:r>
              <a:rPr lang="ko-KR" altLang="en-US" dirty="0" smtClean="0"/>
              <a:t>를 이용한 버전관리의 흔적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종료된 </a:t>
            </a:r>
            <a:r>
              <a:rPr lang="en-US" altLang="ko-KR" dirty="0" smtClean="0"/>
              <a:t>Branch, </a:t>
            </a:r>
            <a:r>
              <a:rPr lang="ko-KR" altLang="en-US" dirty="0" smtClean="0"/>
              <a:t>쉽게 찾을 수 있는 </a:t>
            </a:r>
            <a:r>
              <a:rPr lang="en-US" altLang="ko-KR" dirty="0" smtClean="0"/>
              <a:t>Tag.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74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873621"/>
            <a:ext cx="79629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95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Discard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572" y="731113"/>
            <a:ext cx="4316412" cy="3633991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폐기</a:t>
            </a:r>
            <a:r>
              <a:rPr lang="en-US" altLang="ko-KR" dirty="0" smtClean="0"/>
              <a:t>(Discard)</a:t>
            </a:r>
          </a:p>
          <a:p>
            <a:pPr marL="0" indent="0">
              <a:buNone/>
            </a:pPr>
            <a:r>
              <a:rPr lang="ko-KR" altLang="en-US" dirty="0" smtClean="0"/>
              <a:t>가장 최근 버전</a:t>
            </a:r>
            <a:r>
              <a:rPr lang="en-US" altLang="ko-KR" dirty="0" smtClean="0"/>
              <a:t>(Commit)</a:t>
            </a:r>
            <a:r>
              <a:rPr lang="ko-KR" altLang="en-US" dirty="0" smtClean="0"/>
              <a:t>부터 현재 변경사항 까지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    기록을 삭제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420888"/>
            <a:ext cx="4334073" cy="364886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99592" y="908720"/>
            <a:ext cx="2880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19872" y="3959660"/>
            <a:ext cx="1403156" cy="189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100756" y="5733256"/>
            <a:ext cx="47124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/>
          <p:nvPr/>
        </p:nvCxnSpPr>
        <p:spPr>
          <a:xfrm rot="16200000" flipH="1">
            <a:off x="467544" y="1844824"/>
            <a:ext cx="2016224" cy="72008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15616" y="1215817"/>
            <a:ext cx="3099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1</a:t>
            </a:r>
            <a:endParaRPr lang="ko-KR" altLang="en-US" sz="1000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89853" y="5651563"/>
            <a:ext cx="3099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2</a:t>
            </a:r>
            <a:endParaRPr lang="ko-KR" altLang="en-US" sz="1000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86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Revert (1/2)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388" y="810156"/>
            <a:ext cx="4316412" cy="3626956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Revert (</a:t>
            </a:r>
            <a:r>
              <a:rPr lang="ko-KR" altLang="en-US" dirty="0" smtClean="0"/>
              <a:t>되돌리기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(Reverse Commit)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ko-KR" dirty="0" smtClean="0"/>
              <a:t>이미 </a:t>
            </a:r>
            <a:r>
              <a:rPr lang="en-US" altLang="ko-KR" dirty="0" smtClean="0"/>
              <a:t>commit </a:t>
            </a:r>
            <a:r>
              <a:rPr lang="ko-KR" altLang="ko-KR" dirty="0" smtClean="0"/>
              <a:t>된 상태를 특정한 시점으로 복원한다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CONFIDENTIAL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4091B-1771-4B4C-B9E7-AE88B2153EF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37594" y="2492895"/>
            <a:ext cx="1298302" cy="162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188" y="4506625"/>
            <a:ext cx="2881114" cy="821475"/>
          </a:xfrm>
          <a:prstGeom prst="rect">
            <a:avLst/>
          </a:prstGeom>
        </p:spPr>
      </p:pic>
      <p:cxnSp>
        <p:nvCxnSpPr>
          <p:cNvPr id="10" name="구부러진 연결선 9"/>
          <p:cNvCxnSpPr/>
          <p:nvPr/>
        </p:nvCxnSpPr>
        <p:spPr>
          <a:xfrm rot="16200000" flipH="1">
            <a:off x="2313691" y="3258923"/>
            <a:ext cx="1924330" cy="720080"/>
          </a:xfrm>
          <a:prstGeom prst="curvedConnector3">
            <a:avLst>
              <a:gd name="adj1" fmla="val 6069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enix Default">
      <a:majorFont>
        <a:latin typeface="Century Gothic"/>
        <a:ea typeface="맑은 고딕"/>
        <a:cs typeface=""/>
      </a:majorFont>
      <a:minorFont>
        <a:latin typeface="Century Gothic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14600</TotalTime>
  <Words>1278</Words>
  <Application>Microsoft Office PowerPoint</Application>
  <PresentationFormat>화면 슬라이드 쇼(4:3)</PresentationFormat>
  <Paragraphs>1133</Paragraphs>
  <Slides>74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1" baseType="lpstr">
      <vt:lpstr>돋움</vt:lpstr>
      <vt:lpstr>맑은 고딕</vt:lpstr>
      <vt:lpstr>Arial</vt:lpstr>
      <vt:lpstr>Century Gothic</vt:lpstr>
      <vt:lpstr>Tahoma</vt:lpstr>
      <vt:lpstr>Wingdings</vt:lpstr>
      <vt:lpstr>디자인 사용자 지정</vt:lpstr>
      <vt:lpstr>Git (SourceTree)   Workflow (Git Flow)</vt:lpstr>
      <vt:lpstr>Git?</vt:lpstr>
      <vt:lpstr>setup</vt:lpstr>
      <vt:lpstr>Create Local Repository</vt:lpstr>
      <vt:lpstr>Commit</vt:lpstr>
      <vt:lpstr>Commit</vt:lpstr>
      <vt:lpstr>HEAD, INDEX, WORKING DIRECTORY</vt:lpstr>
      <vt:lpstr>Discard</vt:lpstr>
      <vt:lpstr>Revert (1/2)</vt:lpstr>
      <vt:lpstr>Revert (2/2)</vt:lpstr>
      <vt:lpstr>Reset (1/2)</vt:lpstr>
      <vt:lpstr>Reset (2/2)</vt:lpstr>
      <vt:lpstr>Reset의 이해</vt:lpstr>
      <vt:lpstr>Checkout (1/2)</vt:lpstr>
      <vt:lpstr>Checkout (2/2)</vt:lpstr>
      <vt:lpstr>Branch &amp; Merge</vt:lpstr>
      <vt:lpstr>Branch (1/2)</vt:lpstr>
      <vt:lpstr>Branch (2/2)</vt:lpstr>
      <vt:lpstr>Merge (1/3)</vt:lpstr>
      <vt:lpstr>Merge (2/3)</vt:lpstr>
      <vt:lpstr>Merge (3/3)</vt:lpstr>
      <vt:lpstr>Fast-forward (Merge)</vt:lpstr>
      <vt:lpstr>Rebase (1/3)</vt:lpstr>
      <vt:lpstr>Rebase (2/3)</vt:lpstr>
      <vt:lpstr>Rebase (3/3)</vt:lpstr>
      <vt:lpstr>Stash (1/2)</vt:lpstr>
      <vt:lpstr>Stash (2/2)</vt:lpstr>
      <vt:lpstr>Tag</vt:lpstr>
      <vt:lpstr>.gitignore (1/3)</vt:lpstr>
      <vt:lpstr>.gitignore (2/3)</vt:lpstr>
      <vt:lpstr>.gitignore (3/3)</vt:lpstr>
      <vt:lpstr>Collaboration</vt:lpstr>
      <vt:lpstr>Remote Repository</vt:lpstr>
      <vt:lpstr>Push</vt:lpstr>
      <vt:lpstr>Clone Repository</vt:lpstr>
      <vt:lpstr>Pull</vt:lpstr>
      <vt:lpstr>Collaboration</vt:lpstr>
      <vt:lpstr>Collaboration</vt:lpstr>
      <vt:lpstr>Collaboration Conflict (1/4)</vt:lpstr>
      <vt:lpstr>Collaboration Conflict (2/4)</vt:lpstr>
      <vt:lpstr>Collaboration Conflict (3/4)</vt:lpstr>
      <vt:lpstr>Collaboration Conflict (4/4)</vt:lpstr>
      <vt:lpstr>Git Flow</vt:lpstr>
      <vt:lpstr>Git Flow</vt:lpstr>
      <vt:lpstr>Git Flow</vt:lpstr>
      <vt:lpstr>Git Flow</vt:lpstr>
      <vt:lpstr>Git Flow</vt:lpstr>
      <vt:lpstr>Git Flow Sample</vt:lpstr>
      <vt:lpstr>Git Flow in SourceTree</vt:lpstr>
      <vt:lpstr>Git Flow in SourceTree</vt:lpstr>
      <vt:lpstr>Git Flow in SourceTree</vt:lpstr>
      <vt:lpstr>Git Flow in SourceTree</vt:lpstr>
      <vt:lpstr>Git Flow in SourceTree</vt:lpstr>
      <vt:lpstr>Git Flow in SourceTree</vt:lpstr>
      <vt:lpstr>Git Flow in SourceTree</vt:lpstr>
      <vt:lpstr>Git Flow in SourceTree</vt:lpstr>
      <vt:lpstr>Git Flow in SourceTree</vt:lpstr>
      <vt:lpstr>PowerPoint 프레젠테이션</vt:lpstr>
      <vt:lpstr>PowerPoint 프레젠테이션</vt:lpstr>
      <vt:lpstr>PowerPoint 프레젠테이션</vt:lpstr>
      <vt:lpstr>PowerPoint 프레젠테이션</vt:lpstr>
      <vt:lpstr>Git Flow in SourceTree</vt:lpstr>
      <vt:lpstr>Git Flow in SourceTree</vt:lpstr>
      <vt:lpstr>Git Flow in SourceTree</vt:lpstr>
      <vt:lpstr>PowerPoint 프레젠테이션</vt:lpstr>
      <vt:lpstr>PowerPoint 프레젠테이션</vt:lpstr>
      <vt:lpstr>PowerPoint 프레젠테이션</vt:lpstr>
      <vt:lpstr>PowerPoint 프레젠테이션</vt:lpstr>
      <vt:lpstr>Git Flow in SourceTree</vt:lpstr>
      <vt:lpstr>Git Flow in SourceTree</vt:lpstr>
      <vt:lpstr>Git Flow in SourceTree</vt:lpstr>
      <vt:lpstr>Git Flow in SourceTree</vt:lpstr>
      <vt:lpstr>Git Flow in SourceTree</vt:lpstr>
      <vt:lpstr>Git Flow in SourceTree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CheongYD</dc:creator>
  <cp:lastModifiedBy>SHHong</cp:lastModifiedBy>
  <cp:revision>940</cp:revision>
  <cp:lastPrinted>2012-08-17T02:48:56Z</cp:lastPrinted>
  <dcterms:created xsi:type="dcterms:W3CDTF">2011-03-24T05:16:42Z</dcterms:created>
  <dcterms:modified xsi:type="dcterms:W3CDTF">2015-10-12T08:14:07Z</dcterms:modified>
</cp:coreProperties>
</file>